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1"/>
  </p:sldMasterIdLst>
  <p:notesMasterIdLst>
    <p:notesMasterId r:id="rId22"/>
  </p:notesMasterIdLst>
  <p:sldIdLst>
    <p:sldId id="256" r:id="rId2"/>
    <p:sldId id="257" r:id="rId3"/>
    <p:sldId id="258" r:id="rId4"/>
    <p:sldId id="259" r:id="rId5"/>
    <p:sldId id="260" r:id="rId6"/>
    <p:sldId id="276" r:id="rId7"/>
    <p:sldId id="277" r:id="rId8"/>
    <p:sldId id="261" r:id="rId9"/>
    <p:sldId id="262" r:id="rId10"/>
    <p:sldId id="263" r:id="rId11"/>
    <p:sldId id="264" r:id="rId12"/>
    <p:sldId id="265" r:id="rId13"/>
    <p:sldId id="278" r:id="rId14"/>
    <p:sldId id="266" r:id="rId15"/>
    <p:sldId id="267" r:id="rId16"/>
    <p:sldId id="269" r:id="rId17"/>
    <p:sldId id="279" r:id="rId18"/>
    <p:sldId id="270" r:id="rId19"/>
    <p:sldId id="271"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5" autoAdjust="0"/>
    <p:restoredTop sz="59897" autoAdjust="0"/>
  </p:normalViewPr>
  <p:slideViewPr>
    <p:cSldViewPr snapToGrid="0">
      <p:cViewPr varScale="1">
        <p:scale>
          <a:sx n="68" d="100"/>
          <a:sy n="68" d="100"/>
        </p:scale>
        <p:origin x="228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0DE4AE-E603-4084-A571-6A9085F444DF}" type="datetimeFigureOut">
              <a:rPr lang="en-US" smtClean="0"/>
              <a:t>4/23/2020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30AC6-570D-41D3-9340-32F0A2CDBA18}" type="slidenum">
              <a:rPr lang="en-US" smtClean="0"/>
              <a:t>‹#›</a:t>
            </a:fld>
            <a:endParaRPr lang="en-US"/>
          </a:p>
        </p:txBody>
      </p:sp>
    </p:spTree>
    <p:extLst>
      <p:ext uri="{BB962C8B-B14F-4D97-AF65-F5344CB8AC3E}">
        <p14:creationId xmlns:p14="http://schemas.microsoft.com/office/powerpoint/2010/main" val="217654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6DA30AC6-570D-41D3-9340-32F0A2CDBA18}" type="slidenum">
              <a:rPr lang="en-US" smtClean="0"/>
              <a:t>1</a:t>
            </a:fld>
            <a:endParaRPr lang="en-US"/>
          </a:p>
        </p:txBody>
      </p:sp>
    </p:spTree>
    <p:extLst>
      <p:ext uri="{BB962C8B-B14F-4D97-AF65-F5344CB8AC3E}">
        <p14:creationId xmlns:p14="http://schemas.microsoft.com/office/powerpoint/2010/main" val="1182230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business will be called </a:t>
            </a:r>
            <a:r>
              <a:rPr lang="en-US" sz="1200" dirty="0">
                <a:latin typeface="Times New Roman" panose="02020603050405020304" pitchFamily="18" charset="0"/>
                <a:cs typeface="Times New Roman" panose="02020603050405020304" pitchFamily="18" charset="0"/>
              </a:rPr>
              <a:t>Youth Social Enterprise Investment </a:t>
            </a:r>
            <a:r>
              <a:rPr lang="en-US" dirty="0">
                <a:latin typeface="Times New Roman" panose="02020603050405020304" pitchFamily="18" charset="0"/>
                <a:cs typeface="Times New Roman" panose="02020603050405020304" pitchFamily="18" charset="0"/>
              </a:rPr>
              <a:t>and the type of business will be a social enterprise. The main aim of starting the business will be to ensure that the Youth in the community will be helped to start u their own business for the purpose of empowering them and the community around them.  In the target community, the main problem is the youth lacking funds and mentorship, for the business ideas they have. In turn it will be able to affect various aspects of life, like living standards. The idea is mainly a social enterprise, but profitability will also be factored to make the business sustainable. </a:t>
            </a: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2</a:t>
            </a:fld>
            <a:endParaRPr lang="en-US"/>
          </a:p>
        </p:txBody>
      </p:sp>
    </p:spTree>
    <p:extLst>
      <p:ext uri="{BB962C8B-B14F-4D97-AF65-F5344CB8AC3E}">
        <p14:creationId xmlns:p14="http://schemas.microsoft.com/office/powerpoint/2010/main" val="4119421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business</a:t>
            </a:r>
            <a:r>
              <a:rPr lang="en-US" baseline="0" dirty="0">
                <a:latin typeface="Times New Roman" panose="02020603050405020304" pitchFamily="18" charset="0"/>
                <a:cs typeface="Times New Roman" panose="02020603050405020304" pitchFamily="18" charset="0"/>
              </a:rPr>
              <a:t> will mainly concentrate in the mentoring of youth who have business ideas and they want to venture in but lack the require support to fully start and lead the business.. The process is social and economical because there will be the giving of small loans and at the same time interacting with the youths. Additionally, the business will also be monitoring the progress of the startups in order to see the one which are succeeding and the ones which are struggling in order to see what can be done to improve them.</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3</a:t>
            </a:fld>
            <a:endParaRPr lang="en-US"/>
          </a:p>
        </p:txBody>
      </p:sp>
    </p:spTree>
    <p:extLst>
      <p:ext uri="{BB962C8B-B14F-4D97-AF65-F5344CB8AC3E}">
        <p14:creationId xmlns:p14="http://schemas.microsoft.com/office/powerpoint/2010/main" val="2839230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a:t>
            </a:r>
            <a:r>
              <a:rPr lang="en-US" baseline="0" dirty="0">
                <a:latin typeface="Times New Roman" panose="02020603050405020304" pitchFamily="18" charset="0"/>
                <a:cs typeface="Times New Roman" panose="02020603050405020304" pitchFamily="18" charset="0"/>
              </a:rPr>
              <a:t> business majorly targets youths in the community who are struggling to establish themselves and make an impact in the community they come from. There are a majority of people who want to make changes in the world but they lack the necessary ability or help to do so. Additionally my business will be geared towards looking for investors for the young people with the business ideas but lack the connection to get people to invest.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4</a:t>
            </a:fld>
            <a:endParaRPr lang="en-US"/>
          </a:p>
        </p:txBody>
      </p:sp>
    </p:spTree>
    <p:extLst>
      <p:ext uri="{BB962C8B-B14F-4D97-AF65-F5344CB8AC3E}">
        <p14:creationId xmlns:p14="http://schemas.microsoft.com/office/powerpoint/2010/main" val="89482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Your business objectives are the results you hope to achieve as you run and grow your business. For the Youth empowerment and gender equality among the youths who are the future of the community and society. As an entrepreneur, you are concerned with every aspect of your business and need to have clear goals in mind for your company if you are to stay on track. Having a comprehensive list of business objectives creates the guidelines that become the foundation for your business planning.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5</a:t>
            </a:fld>
            <a:endParaRPr lang="en-US"/>
          </a:p>
        </p:txBody>
      </p:sp>
    </p:spTree>
    <p:extLst>
      <p:ext uri="{BB962C8B-B14F-4D97-AF65-F5344CB8AC3E}">
        <p14:creationId xmlns:p14="http://schemas.microsoft.com/office/powerpoint/2010/main" val="3914146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a:t>
            </a:r>
            <a:r>
              <a:rPr lang="en-US" baseline="0" dirty="0">
                <a:latin typeface="Times New Roman" panose="02020603050405020304" pitchFamily="18" charset="0"/>
                <a:cs typeface="Times New Roman" panose="02020603050405020304" pitchFamily="18" charset="0"/>
              </a:rPr>
              <a:t> enterprise has several objectifies that it intends to achieve. Since it is a funds, mentorship programs for the young people as well as monitoring the progress they are making in order to calculate the success rate of the business. With the enterprises owed by the young people they will be able to provide more job opportunities to the community members, increase profit margins, offer better customer service, and capture a bigger market share.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6</a:t>
            </a:fld>
            <a:endParaRPr lang="en-US"/>
          </a:p>
        </p:txBody>
      </p:sp>
    </p:spTree>
    <p:extLst>
      <p:ext uri="{BB962C8B-B14F-4D97-AF65-F5344CB8AC3E}">
        <p14:creationId xmlns:p14="http://schemas.microsoft.com/office/powerpoint/2010/main" val="3589524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dirty="0">
                <a:latin typeface="Times New Roman" panose="02020603050405020304" pitchFamily="18" charset="0"/>
                <a:cs typeface="Times New Roman" panose="02020603050405020304" pitchFamily="18" charset="0"/>
              </a:rPr>
              <a:t>The SWOT analysis is an instrumental part of a business as it helps in knowing what the strength, weaknesses, available opportunities, and the threats likely to be faced.  It is an instrumental tool for every business as it defines what might be expected from the business and the surrounding environment.</a:t>
            </a:r>
          </a:p>
        </p:txBody>
      </p:sp>
      <p:sp>
        <p:nvSpPr>
          <p:cNvPr id="4" name="Slide Number Placeholder 3"/>
          <p:cNvSpPr>
            <a:spLocks noGrp="1"/>
          </p:cNvSpPr>
          <p:nvPr>
            <p:ph type="sldNum" sz="quarter" idx="5"/>
          </p:nvPr>
        </p:nvSpPr>
        <p:spPr/>
        <p:txBody>
          <a:bodyPr/>
          <a:lstStyle/>
          <a:p>
            <a:fld id="{6DA30AC6-570D-41D3-9340-32F0A2CDBA18}" type="slidenum">
              <a:rPr lang="en-US" smtClean="0"/>
              <a:t>7</a:t>
            </a:fld>
            <a:endParaRPr lang="en-US"/>
          </a:p>
        </p:txBody>
      </p:sp>
    </p:spTree>
    <p:extLst>
      <p:ext uri="{BB962C8B-B14F-4D97-AF65-F5344CB8AC3E}">
        <p14:creationId xmlns:p14="http://schemas.microsoft.com/office/powerpoint/2010/main" val="109619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a:t>
            </a:r>
            <a:r>
              <a:rPr lang="en-US" baseline="0" dirty="0">
                <a:latin typeface="Times New Roman" panose="02020603050405020304" pitchFamily="18" charset="0"/>
                <a:cs typeface="Times New Roman" panose="02020603050405020304" pitchFamily="18" charset="0"/>
              </a:rPr>
              <a:t> enterprise will continuously be maintaining a strong capital base. There is a large number of investors that have show interest in the business idea and have promised to support all the processes. Non-governmental organizations have also promised to be part of the Business as they are invested in uplifting the young people in the community. The entire management team of the business will be aggressive and remain focused on the business goal. The management team will be selected by a professional human resource team to ensure a positive mentality is maintained. </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8</a:t>
            </a:fld>
            <a:endParaRPr lang="en-US"/>
          </a:p>
        </p:txBody>
      </p:sp>
    </p:spTree>
    <p:extLst>
      <p:ext uri="{BB962C8B-B14F-4D97-AF65-F5344CB8AC3E}">
        <p14:creationId xmlns:p14="http://schemas.microsoft.com/office/powerpoint/2010/main" val="3815174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Most of the employees that the enterprise will hire will have robust</a:t>
            </a:r>
            <a:r>
              <a:rPr lang="en-US" baseline="0" dirty="0">
                <a:latin typeface="Times New Roman" panose="02020603050405020304" pitchFamily="18" charset="0"/>
                <a:cs typeface="Times New Roman" panose="02020603050405020304" pitchFamily="18" charset="0"/>
              </a:rPr>
              <a:t> experience in social entrepreneurship but at the same time they will lack trust from the investors as it will be a new business being started. The other weakness will be the lack of confidence or  losing hope from the business clients (young people) when the times get hard when venturing into the business. The capital for starting the business is also another thing which is a weakness.</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9</a:t>
            </a:fld>
            <a:endParaRPr lang="en-US"/>
          </a:p>
        </p:txBody>
      </p:sp>
    </p:spTree>
    <p:extLst>
      <p:ext uri="{BB962C8B-B14F-4D97-AF65-F5344CB8AC3E}">
        <p14:creationId xmlns:p14="http://schemas.microsoft.com/office/powerpoint/2010/main" val="460767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u="none" dirty="0">
                <a:latin typeface="Times New Roman" panose="02020603050405020304" pitchFamily="18" charset="0"/>
                <a:cs typeface="Times New Roman" panose="02020603050405020304" pitchFamily="18" charset="0"/>
              </a:rPr>
              <a:t>The enterprise will consider having</a:t>
            </a:r>
            <a:r>
              <a:rPr lang="en-US" u="none" baseline="0" dirty="0">
                <a:latin typeface="Times New Roman" panose="02020603050405020304" pitchFamily="18" charset="0"/>
                <a:cs typeface="Times New Roman" panose="02020603050405020304" pitchFamily="18" charset="0"/>
              </a:rPr>
              <a:t> activists to assist in pushing for activities and making the business know to the community members. There is the increase in number of activism groups that agitate for better living standards and provoke the action of national and local governments in coming together in  making the community grow. The livelihood of people standards will grow as the business started by the young people will be making job available for many and in doing so bettering lives.</a:t>
            </a:r>
            <a:endParaRPr lang="en-US" u="none" dirty="0">
              <a:latin typeface="Times New Roman" panose="02020603050405020304" pitchFamily="18" charset="0"/>
              <a:cs typeface="Times New Roman" panose="02020603050405020304" pitchFamily="18" charset="0"/>
            </a:endParaRPr>
          </a:p>
          <a:p>
            <a:pPr algn="just"/>
            <a:endParaRPr lang="en-US" u="none"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10</a:t>
            </a:fld>
            <a:endParaRPr lang="en-US"/>
          </a:p>
        </p:txBody>
      </p:sp>
    </p:spTree>
    <p:extLst>
      <p:ext uri="{BB962C8B-B14F-4D97-AF65-F5344CB8AC3E}">
        <p14:creationId xmlns:p14="http://schemas.microsoft.com/office/powerpoint/2010/main" val="2403644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Some</a:t>
            </a:r>
            <a:r>
              <a:rPr lang="en-US" baseline="0" dirty="0">
                <a:latin typeface="Times New Roman" panose="02020603050405020304" pitchFamily="18" charset="0"/>
                <a:cs typeface="Times New Roman" panose="02020603050405020304" pitchFamily="18" charset="0"/>
              </a:rPr>
              <a:t> of the political and economic environments might affect the enterprise especially on capital acquisition. There are lot of political wrangles in the locality and there are political leaders that do not support the idea of social enterprises because they think that they take advantage of the local communities. Additionally, there are several enterprises with activities in  the areas hence posing threat to the enterprise. The enterprise might lack the necessary technology to reach out to the youths in the community and making the monitoring of the  startup hard.</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11</a:t>
            </a:fld>
            <a:endParaRPr lang="en-US"/>
          </a:p>
        </p:txBody>
      </p:sp>
    </p:spTree>
    <p:extLst>
      <p:ext uri="{BB962C8B-B14F-4D97-AF65-F5344CB8AC3E}">
        <p14:creationId xmlns:p14="http://schemas.microsoft.com/office/powerpoint/2010/main" val="129684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enterprise will have an initial capital of $500,000 that</a:t>
            </a:r>
            <a:r>
              <a:rPr lang="en-US" baseline="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a:t>
            </a:r>
            <a:r>
              <a:rPr lang="en-US" baseline="0" dirty="0">
                <a:latin typeface="Times New Roman" panose="02020603050405020304" pitchFamily="18" charset="0"/>
                <a:cs typeface="Times New Roman" panose="02020603050405020304" pitchFamily="18" charset="0"/>
              </a:rPr>
              <a:t> intended to help the business for the first and second year of investments. Various investors have shown interest in  the idea and they expected to raise roughly $300,000. the funds will cover the cost of licenses and permits for the business. The remaining $200,000, half of it will be raised from my personal saving and inputs from family members. The investors expect their money to be paid back plus profits one the agreed period is over. Additionally, the enterprise will be aggressive in looking for private donors to donate more capital to the business. Donors do not need their monies to be repaid and they reduce the debt burden on the enterprise. </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12</a:t>
            </a:fld>
            <a:endParaRPr lang="en-US"/>
          </a:p>
        </p:txBody>
      </p:sp>
    </p:spTree>
    <p:extLst>
      <p:ext uri="{BB962C8B-B14F-4D97-AF65-F5344CB8AC3E}">
        <p14:creationId xmlns:p14="http://schemas.microsoft.com/office/powerpoint/2010/main" val="174392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Since</a:t>
            </a:r>
            <a:r>
              <a:rPr lang="en-US" baseline="0" dirty="0">
                <a:latin typeface="Times New Roman" panose="02020603050405020304" pitchFamily="18" charset="0"/>
                <a:cs typeface="Times New Roman" panose="02020603050405020304" pitchFamily="18" charset="0"/>
              </a:rPr>
              <a:t> it’s a start up business, the enterprise projects to incur several expenditures including rent, utilities, employees’ salaries, training, taxes, and marketing. All these expenditures are primary in business organization for it to thrive. Ignoring them will negatively affect the growth of the enterprise and it may fail offer sustainable products and services to the target market. More capital will be allocated to the marketing department to ease the process of looking for new business partners and customers. Once these two are found and retained the market for the product grows exponentially.  </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13</a:t>
            </a:fld>
            <a:endParaRPr lang="en-US"/>
          </a:p>
        </p:txBody>
      </p:sp>
    </p:spTree>
    <p:extLst>
      <p:ext uri="{BB962C8B-B14F-4D97-AF65-F5344CB8AC3E}">
        <p14:creationId xmlns:p14="http://schemas.microsoft.com/office/powerpoint/2010/main" val="461014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Assumptions had to be made when it comes to Finance issues. Several assumptions</a:t>
            </a:r>
            <a:r>
              <a:rPr lang="en-US" baseline="0" dirty="0">
                <a:latin typeface="Times New Roman" panose="02020603050405020304" pitchFamily="18" charset="0"/>
                <a:cs typeface="Times New Roman" panose="02020603050405020304" pitchFamily="18" charset="0"/>
              </a:rPr>
              <a:t> have been made when coming up with the initial financials of the enterprise. First, the enterprise assumes that the economy will be favorable so that all activities are carried out. The enterprise also assumes that the interest rate will be ranging around 15% for the first two tears. Lastly, factors like increased inflation have not been included and once they occur the enterprise will be negatively affected. Additionally, it assumes that there will be many donors available in the local community. Donors will aid in raising the required funds and help in distribution of the product.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14</a:t>
            </a:fld>
            <a:endParaRPr lang="en-US"/>
          </a:p>
        </p:txBody>
      </p:sp>
    </p:spTree>
    <p:extLst>
      <p:ext uri="{BB962C8B-B14F-4D97-AF65-F5344CB8AC3E}">
        <p14:creationId xmlns:p14="http://schemas.microsoft.com/office/powerpoint/2010/main" val="2826391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For the first two years, the depreciation cost is predicted to be low to the extend of being insignificant. There are machinery</a:t>
            </a:r>
            <a:r>
              <a:rPr lang="en-US" baseline="0" dirty="0">
                <a:latin typeface="Times New Roman" panose="02020603050405020304" pitchFamily="18" charset="0"/>
                <a:cs typeface="Times New Roman" panose="02020603050405020304" pitchFamily="18" charset="0"/>
              </a:rPr>
              <a:t> to be bought at the start of the enterprise. They include the office equipment such as tables, chairs, printers, filling cabinets, and computers. These products depreciate after a certain period of time and when the enterprise may think of replacing or repairing them the price will not be the same. Initially, in the first two years, the replacement or repair cost may be high and negatively affect the financial performance of the company. However, after four years the enterprise will be thriving and the costs will not be high. </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15</a:t>
            </a:fld>
            <a:endParaRPr lang="en-US"/>
          </a:p>
        </p:txBody>
      </p:sp>
    </p:spTree>
    <p:extLst>
      <p:ext uri="{BB962C8B-B14F-4D97-AF65-F5344CB8AC3E}">
        <p14:creationId xmlns:p14="http://schemas.microsoft.com/office/powerpoint/2010/main" val="20737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Since</a:t>
            </a:r>
            <a:r>
              <a:rPr lang="en-US" baseline="0" dirty="0">
                <a:latin typeface="Times New Roman" panose="02020603050405020304" pitchFamily="18" charset="0"/>
                <a:cs typeface="Times New Roman" panose="02020603050405020304" pitchFamily="18" charset="0"/>
              </a:rPr>
              <a:t> the enterprise will serve the local community, there is need to involve the community members in the process of implementation. Once the local people are involved, they will be loyal to the product because it supports their economic growth and their livelihoods. The enterprise targets the youths will the community to be the first source of labor force because they are energetic. Also the business will incorporate individual with social work skills as well as those who know how to run business from scratch</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16</a:t>
            </a:fld>
            <a:endParaRPr lang="en-US"/>
          </a:p>
        </p:txBody>
      </p:sp>
    </p:spTree>
    <p:extLst>
      <p:ext uri="{BB962C8B-B14F-4D97-AF65-F5344CB8AC3E}">
        <p14:creationId xmlns:p14="http://schemas.microsoft.com/office/powerpoint/2010/main" val="2164641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staff of the enterprise will include management team that will coordinate</a:t>
            </a:r>
            <a:r>
              <a:rPr lang="en-US" baseline="0" dirty="0">
                <a:latin typeface="Times New Roman" panose="02020603050405020304" pitchFamily="18" charset="0"/>
                <a:cs typeface="Times New Roman" panose="02020603050405020304" pitchFamily="18" charset="0"/>
              </a:rPr>
              <a:t> all the activities from the identification of potential youth to nature </a:t>
            </a:r>
            <a:r>
              <a:rPr lang="en-US" baseline="0">
                <a:latin typeface="Times New Roman" panose="02020603050405020304" pitchFamily="18" charset="0"/>
                <a:cs typeface="Times New Roman" panose="02020603050405020304" pitchFamily="18" charset="0"/>
              </a:rPr>
              <a:t>and help </a:t>
            </a:r>
            <a:r>
              <a:rPr lang="en-US" baseline="0" dirty="0">
                <a:latin typeface="Times New Roman" panose="02020603050405020304" pitchFamily="18" charset="0"/>
                <a:cs typeface="Times New Roman" panose="02020603050405020304" pitchFamily="18" charset="0"/>
              </a:rPr>
              <a:t>in coming u with their businesses. All these people need to coordinate to ensure that the process is sustainable and meets the highest standards required to run the enterprise. </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17</a:t>
            </a:fld>
            <a:endParaRPr lang="en-US"/>
          </a:p>
        </p:txBody>
      </p:sp>
    </p:spTree>
    <p:extLst>
      <p:ext uri="{BB962C8B-B14F-4D97-AF65-F5344CB8AC3E}">
        <p14:creationId xmlns:p14="http://schemas.microsoft.com/office/powerpoint/2010/main" val="3420346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have one segment. The young people are the one who are the future of the community and the business aimed is to empowered them no matter their gender. The business ideas they have will be used to improve and uplift the community. </a:t>
            </a:r>
          </a:p>
        </p:txBody>
      </p:sp>
      <p:sp>
        <p:nvSpPr>
          <p:cNvPr id="4" name="Slide Number Placeholder 3"/>
          <p:cNvSpPr>
            <a:spLocks noGrp="1"/>
          </p:cNvSpPr>
          <p:nvPr>
            <p:ph type="sldNum" sz="quarter" idx="5"/>
          </p:nvPr>
        </p:nvSpPr>
        <p:spPr/>
        <p:txBody>
          <a:bodyPr/>
          <a:lstStyle/>
          <a:p>
            <a:fld id="{6DA30AC6-570D-41D3-9340-32F0A2CDBA18}" type="slidenum">
              <a:rPr lang="en-US" smtClean="0"/>
              <a:t>18</a:t>
            </a:fld>
            <a:endParaRPr lang="en-US"/>
          </a:p>
        </p:txBody>
      </p:sp>
    </p:spTree>
    <p:extLst>
      <p:ext uri="{BB962C8B-B14F-4D97-AF65-F5344CB8AC3E}">
        <p14:creationId xmlns:p14="http://schemas.microsoft.com/office/powerpoint/2010/main" val="3219855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latin typeface="Times New Roman" panose="02020603050405020304" pitchFamily="18" charset="0"/>
                <a:cs typeface="Times New Roman" panose="02020603050405020304" pitchFamily="18" charset="0"/>
              </a:rPr>
              <a:t>For the first</a:t>
            </a:r>
            <a:r>
              <a:rPr lang="en-US" baseline="0" dirty="0">
                <a:latin typeface="Times New Roman" panose="02020603050405020304" pitchFamily="18" charset="0"/>
                <a:cs typeface="Times New Roman" panose="02020603050405020304" pitchFamily="18" charset="0"/>
              </a:rPr>
              <a:t> two years of operation, the business will much depend on external funding, these are mainly investors and donors. A company has to operational before it receives any funds from government institutions and that is why the company has not factored the government as a financier. The youths from the community will be persuaded to become stakeholders and they will be giving donation to the business in order to help in supporting other young people. </a:t>
            </a:r>
          </a:p>
          <a:p>
            <a:pPr algn="just"/>
            <a:r>
              <a:rPr lang="en-US" baseline="0" dirty="0">
                <a:latin typeface="Times New Roman" panose="02020603050405020304" pitchFamily="18" charset="0"/>
                <a:cs typeface="Times New Roman" panose="02020603050405020304" pitchFamily="18" charset="0"/>
              </a:rPr>
              <a:t>When in comes to the Stakeholders benefits, the </a:t>
            </a:r>
            <a:r>
              <a:rPr lang="en-US" dirty="0">
                <a:latin typeface="Times New Roman" panose="02020603050405020304" pitchFamily="18" charset="0"/>
                <a:cs typeface="Times New Roman" panose="02020603050405020304" pitchFamily="18" charset="0"/>
              </a:rPr>
              <a:t>Members</a:t>
            </a:r>
            <a:r>
              <a:rPr lang="en-US" baseline="0" dirty="0">
                <a:latin typeface="Times New Roman" panose="02020603050405020304" pitchFamily="18" charset="0"/>
                <a:cs typeface="Times New Roman" panose="02020603050405020304" pitchFamily="18" charset="0"/>
              </a:rPr>
              <a:t> of the enterprise will accrue some benefits including subsidized prices.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DA30AC6-570D-41D3-9340-32F0A2CDBA18}" type="slidenum">
              <a:rPr lang="en-US" smtClean="0"/>
              <a:t>19</a:t>
            </a:fld>
            <a:endParaRPr lang="en-US"/>
          </a:p>
        </p:txBody>
      </p:sp>
    </p:spTree>
    <p:extLst>
      <p:ext uri="{BB962C8B-B14F-4D97-AF65-F5344CB8AC3E}">
        <p14:creationId xmlns:p14="http://schemas.microsoft.com/office/powerpoint/2010/main" val="152834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514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2820691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06521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8ECE93-323D-40F0-90F4-E46F246DA02A}" type="datetimeFigureOut">
              <a:rPr lang="en-US" smtClean="0"/>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302072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8ECE93-323D-40F0-90F4-E46F246DA02A}" type="datetimeFigureOut">
              <a:rPr lang="en-US" smtClean="0"/>
              <a:t>4/23/2020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56096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8ECE93-323D-40F0-90F4-E46F246DA02A}" type="datetimeFigureOut">
              <a:rPr lang="en-US" smtClean="0"/>
              <a:t>4/23/2020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116725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8ECE93-323D-40F0-90F4-E46F246DA02A}" type="datetimeFigureOut">
              <a:rPr lang="en-US" smtClean="0"/>
              <a:t>4/23/2020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325485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8ECE93-323D-40F0-90F4-E46F246DA02A}" type="datetimeFigureOut">
              <a:rPr lang="en-US" smtClean="0"/>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178638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8ECE93-323D-40F0-90F4-E46F246DA02A}" type="datetimeFigureOut">
              <a:rPr lang="en-US" smtClean="0"/>
              <a:t>4/23/2020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4090585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738ECE93-323D-40F0-90F4-E46F246DA02A}" type="datetimeFigureOut">
              <a:rPr lang="en-US" smtClean="0"/>
              <a:t>4/23/2020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901199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2208631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53815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3090041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57789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33631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601001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8ECE93-323D-40F0-90F4-E46F246DA02A}" type="datetimeFigureOut">
              <a:rPr lang="en-US" smtClean="0"/>
              <a:t>4/23/2020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7BAE01-8AA4-43C8-A100-9B0F9A0EDAC4}" type="slidenum">
              <a:rPr lang="en-US" smtClean="0"/>
              <a:t>‹#›</a:t>
            </a:fld>
            <a:endParaRPr lang="en-US"/>
          </a:p>
        </p:txBody>
      </p:sp>
    </p:spTree>
    <p:extLst>
      <p:ext uri="{BB962C8B-B14F-4D97-AF65-F5344CB8AC3E}">
        <p14:creationId xmlns:p14="http://schemas.microsoft.com/office/powerpoint/2010/main" val="113616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38ECE93-323D-40F0-90F4-E46F246DA02A}" type="datetimeFigureOut">
              <a:rPr lang="en-US" smtClean="0"/>
              <a:t>4/23/2020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A7BAE01-8AA4-43C8-A100-9B0F9A0EDAC4}" type="slidenum">
              <a:rPr lang="en-US" smtClean="0"/>
              <a:t>‹#›</a:t>
            </a:fld>
            <a:endParaRPr lang="en-US"/>
          </a:p>
        </p:txBody>
      </p:sp>
    </p:spTree>
    <p:extLst>
      <p:ext uri="{BB962C8B-B14F-4D97-AF65-F5344CB8AC3E}">
        <p14:creationId xmlns:p14="http://schemas.microsoft.com/office/powerpoint/2010/main" val="2763428573"/>
      </p:ext>
    </p:extLst>
  </p:cSld>
  <p:clrMap bg1="dk1" tx1="lt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hyperlink" Target="https://articles.bplans.com/a-standard-business-plan-outlin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5052-3880-4A24-BE76-FA21E5476FFC}"/>
              </a:ext>
            </a:extLst>
          </p:cNvPr>
          <p:cNvSpPr>
            <a:spLocks noGrp="1"/>
          </p:cNvSpPr>
          <p:nvPr>
            <p:ph type="ctrTitle"/>
          </p:nvPr>
        </p:nvSpPr>
        <p:spPr>
          <a:xfrm>
            <a:off x="889687" y="321276"/>
            <a:ext cx="11071654" cy="5931244"/>
          </a:xfrm>
        </p:spPr>
        <p:txBody>
          <a:bodyPr>
            <a:normAutofit/>
          </a:bodyPr>
          <a:lstStyle/>
          <a:p>
            <a:pPr algn="ctr"/>
            <a:r>
              <a:rPr lang="en-US" sz="4800" dirty="0">
                <a:latin typeface="Times New Roman" panose="02020603050405020304" pitchFamily="18" charset="0"/>
                <a:cs typeface="Times New Roman" panose="02020603050405020304" pitchFamily="18" charset="0"/>
              </a:rPr>
              <a:t>Business &amp; Financial Plan for Youth Social Enterprise Investment</a:t>
            </a:r>
            <a:br>
              <a:rPr lang="en-US" sz="4800" dirty="0">
                <a:latin typeface="Times New Roman" panose="02020603050405020304" pitchFamily="18" charset="0"/>
                <a:cs typeface="Times New Roman" panose="02020603050405020304" pitchFamily="18" charset="0"/>
              </a:rPr>
            </a:br>
            <a:br>
              <a:rPr lang="en-US" sz="4800"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ian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ki-hoon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suh</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3090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10A8-B563-4A39-B8D1-452643AA7BE2}"/>
              </a:ext>
            </a:extLst>
          </p:cNvPr>
          <p:cNvSpPr>
            <a:spLocks noGrp="1"/>
          </p:cNvSpPr>
          <p:nvPr>
            <p:ph type="title"/>
          </p:nvPr>
        </p:nvSpPr>
        <p:spPr>
          <a:xfrm>
            <a:off x="2990334" y="609600"/>
            <a:ext cx="6283667" cy="947351"/>
          </a:xfrm>
        </p:spPr>
        <p:txBody>
          <a:bodyPr>
            <a:normAutofit/>
          </a:bodyPr>
          <a:lstStyle/>
          <a:p>
            <a:r>
              <a:rPr lang="en-US" sz="3800" dirty="0">
                <a:latin typeface="Times New Roman" panose="02020603050405020304" pitchFamily="18" charset="0"/>
                <a:cs typeface="Times New Roman" panose="02020603050405020304" pitchFamily="18" charset="0"/>
              </a:rPr>
              <a:t>Business Description</a:t>
            </a:r>
          </a:p>
        </p:txBody>
      </p:sp>
      <p:sp>
        <p:nvSpPr>
          <p:cNvPr id="3" name="Content Placeholder 2">
            <a:extLst>
              <a:ext uri="{FF2B5EF4-FFF2-40B4-BE49-F238E27FC236}">
                <a16:creationId xmlns:a16="http://schemas.microsoft.com/office/drawing/2014/main" id="{FD84EB82-D9C2-4D62-96E2-9E1B9B39B017}"/>
              </a:ext>
            </a:extLst>
          </p:cNvPr>
          <p:cNvSpPr>
            <a:spLocks noGrp="1"/>
          </p:cNvSpPr>
          <p:nvPr>
            <p:ph idx="1"/>
          </p:nvPr>
        </p:nvSpPr>
        <p:spPr>
          <a:xfrm>
            <a:off x="677334" y="1556951"/>
            <a:ext cx="5418666" cy="4691449"/>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name of the Business/Organization will be Youth Social Enterprise Investment. </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Business will be a social Enterprise aim</a:t>
            </a:r>
          </a:p>
        </p:txBody>
      </p:sp>
      <p:pic>
        <p:nvPicPr>
          <p:cNvPr id="4" name="Picture 3">
            <a:extLst>
              <a:ext uri="{FF2B5EF4-FFF2-40B4-BE49-F238E27FC236}">
                <a16:creationId xmlns:a16="http://schemas.microsoft.com/office/drawing/2014/main" id="{F084CB21-42E4-4458-A763-AF4C74384316}"/>
              </a:ext>
            </a:extLst>
          </p:cNvPr>
          <p:cNvPicPr>
            <a:picLocks noChangeAspect="1"/>
          </p:cNvPicPr>
          <p:nvPr/>
        </p:nvPicPr>
        <p:blipFill>
          <a:blip r:embed="rId3"/>
          <a:stretch>
            <a:fillRect/>
          </a:stretch>
        </p:blipFill>
        <p:spPr>
          <a:xfrm>
            <a:off x="6096000" y="1729946"/>
            <a:ext cx="5148649" cy="4300151"/>
          </a:xfrm>
          <a:prstGeom prst="rect">
            <a:avLst/>
          </a:prstGeom>
        </p:spPr>
      </p:pic>
    </p:spTree>
    <p:extLst>
      <p:ext uri="{BB962C8B-B14F-4D97-AF65-F5344CB8AC3E}">
        <p14:creationId xmlns:p14="http://schemas.microsoft.com/office/powerpoint/2010/main" val="3533226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ABC3D-95D5-480D-9491-287BEFA18E4D}"/>
              </a:ext>
            </a:extLst>
          </p:cNvPr>
          <p:cNvSpPr>
            <a:spLocks noGrp="1"/>
          </p:cNvSpPr>
          <p:nvPr>
            <p:ph type="title"/>
          </p:nvPr>
        </p:nvSpPr>
        <p:spPr>
          <a:xfrm>
            <a:off x="3188042" y="609600"/>
            <a:ext cx="6085959" cy="848497"/>
          </a:xfrm>
        </p:spPr>
        <p:txBody>
          <a:bodyPr>
            <a:normAutofit/>
          </a:bodyPr>
          <a:lstStyle/>
          <a:p>
            <a:r>
              <a:rPr lang="en-US" sz="3800" dirty="0"/>
              <a:t>Service Provided</a:t>
            </a:r>
          </a:p>
        </p:txBody>
      </p:sp>
      <p:sp>
        <p:nvSpPr>
          <p:cNvPr id="3" name="Content Placeholder 2">
            <a:extLst>
              <a:ext uri="{FF2B5EF4-FFF2-40B4-BE49-F238E27FC236}">
                <a16:creationId xmlns:a16="http://schemas.microsoft.com/office/drawing/2014/main" id="{47AF74C2-01E5-4D54-8E77-A5DB65165A22}"/>
              </a:ext>
            </a:extLst>
          </p:cNvPr>
          <p:cNvSpPr>
            <a:spLocks noGrp="1"/>
          </p:cNvSpPr>
          <p:nvPr>
            <p:ph idx="1"/>
          </p:nvPr>
        </p:nvSpPr>
        <p:spPr>
          <a:xfrm>
            <a:off x="677334" y="1754659"/>
            <a:ext cx="4883207" cy="4493741"/>
          </a:xfrm>
        </p:spPr>
        <p:txBody>
          <a:bodyPr>
            <a:normAutofit/>
          </a:bodyPr>
          <a:lstStyle/>
          <a:p>
            <a:pPr>
              <a:buFont typeface="Wingdings" panose="05000000000000000000" pitchFamily="2" charset="2"/>
              <a:buChar char="q"/>
            </a:pPr>
            <a:r>
              <a:rPr lang="en-US" sz="2800" dirty="0"/>
              <a:t>Mentorship programs</a:t>
            </a:r>
          </a:p>
          <a:p>
            <a:pPr>
              <a:buFont typeface="Wingdings" panose="05000000000000000000" pitchFamily="2" charset="2"/>
              <a:buChar char="q"/>
            </a:pPr>
            <a:r>
              <a:rPr lang="en-US" sz="2800" dirty="0"/>
              <a:t>Financial Help</a:t>
            </a:r>
          </a:p>
          <a:p>
            <a:pPr>
              <a:buFont typeface="Wingdings" panose="05000000000000000000" pitchFamily="2" charset="2"/>
              <a:buChar char="q"/>
            </a:pPr>
            <a:r>
              <a:rPr lang="en-US" sz="2800" dirty="0"/>
              <a:t>Monitoring the progress of the Startups.</a:t>
            </a:r>
          </a:p>
        </p:txBody>
      </p:sp>
      <p:pic>
        <p:nvPicPr>
          <p:cNvPr id="7" name="Picture 6">
            <a:extLst>
              <a:ext uri="{FF2B5EF4-FFF2-40B4-BE49-F238E27FC236}">
                <a16:creationId xmlns:a16="http://schemas.microsoft.com/office/drawing/2014/main" id="{A368192C-D239-4E54-98C2-D34A697F4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461" y="1754659"/>
            <a:ext cx="4424466" cy="4022686"/>
          </a:xfrm>
          <a:prstGeom prst="rect">
            <a:avLst/>
          </a:prstGeom>
        </p:spPr>
      </p:pic>
    </p:spTree>
    <p:extLst>
      <p:ext uri="{BB962C8B-B14F-4D97-AF65-F5344CB8AC3E}">
        <p14:creationId xmlns:p14="http://schemas.microsoft.com/office/powerpoint/2010/main" val="67156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8112A-4152-4C1B-A831-77010560EDE9}"/>
              </a:ext>
            </a:extLst>
          </p:cNvPr>
          <p:cNvSpPr>
            <a:spLocks noGrp="1"/>
          </p:cNvSpPr>
          <p:nvPr>
            <p:ph type="title"/>
          </p:nvPr>
        </p:nvSpPr>
        <p:spPr>
          <a:xfrm>
            <a:off x="2471350" y="609600"/>
            <a:ext cx="6802651" cy="996778"/>
          </a:xfrm>
        </p:spPr>
        <p:txBody>
          <a:bodyPr>
            <a:normAutofit/>
          </a:bodyPr>
          <a:lstStyle/>
          <a:p>
            <a:r>
              <a:rPr lang="en-US" sz="3800" dirty="0">
                <a:latin typeface="Times New Roman" panose="02020603050405020304" pitchFamily="18" charset="0"/>
                <a:cs typeface="Times New Roman" panose="02020603050405020304" pitchFamily="18" charset="0"/>
              </a:rPr>
              <a:t>Target Market</a:t>
            </a:r>
          </a:p>
        </p:txBody>
      </p:sp>
      <p:sp>
        <p:nvSpPr>
          <p:cNvPr id="3" name="Content Placeholder 2">
            <a:extLst>
              <a:ext uri="{FF2B5EF4-FFF2-40B4-BE49-F238E27FC236}">
                <a16:creationId xmlns:a16="http://schemas.microsoft.com/office/drawing/2014/main" id="{5507BA94-22BA-49D8-9BF9-2C00E30FC6B0}"/>
              </a:ext>
            </a:extLst>
          </p:cNvPr>
          <p:cNvSpPr>
            <a:spLocks noGrp="1"/>
          </p:cNvSpPr>
          <p:nvPr>
            <p:ph idx="1"/>
          </p:nvPr>
        </p:nvSpPr>
        <p:spPr>
          <a:xfrm>
            <a:off x="677334" y="1606379"/>
            <a:ext cx="5649325" cy="4434984"/>
          </a:xfrm>
        </p:spPr>
        <p:txBody>
          <a:bodyPr>
            <a:normAutofit/>
          </a:bodyPr>
          <a:lstStyle/>
          <a:p>
            <a:pPr>
              <a:buFont typeface="Wingdings" panose="05000000000000000000" pitchFamily="2" charset="2"/>
              <a:buChar char="q"/>
            </a:pPr>
            <a:r>
              <a:rPr lang="en-US" sz="2800" dirty="0"/>
              <a:t>The Target Market with be the youths who will include both genders.</a:t>
            </a:r>
          </a:p>
          <a:p>
            <a:pPr>
              <a:buFont typeface="Wingdings" panose="05000000000000000000" pitchFamily="2" charset="2"/>
              <a:buChar char="q"/>
            </a:pPr>
            <a:r>
              <a:rPr lang="en-US" sz="2800" dirty="0"/>
              <a:t>Investors</a:t>
            </a:r>
          </a:p>
          <a:p>
            <a:pPr>
              <a:buFont typeface="Wingdings" panose="05000000000000000000" pitchFamily="2" charset="2"/>
              <a:buChar char="q"/>
            </a:pPr>
            <a:r>
              <a:rPr lang="en-US" sz="2800" dirty="0"/>
              <a:t>The Local community</a:t>
            </a:r>
          </a:p>
        </p:txBody>
      </p:sp>
      <p:pic>
        <p:nvPicPr>
          <p:cNvPr id="4" name="Picture 3">
            <a:extLst>
              <a:ext uri="{FF2B5EF4-FFF2-40B4-BE49-F238E27FC236}">
                <a16:creationId xmlns:a16="http://schemas.microsoft.com/office/drawing/2014/main" id="{1004CD67-7804-48D6-9EEB-37D7FEDB7659}"/>
              </a:ext>
            </a:extLst>
          </p:cNvPr>
          <p:cNvPicPr>
            <a:picLocks noChangeAspect="1"/>
          </p:cNvPicPr>
          <p:nvPr/>
        </p:nvPicPr>
        <p:blipFill>
          <a:blip r:embed="rId3"/>
          <a:stretch>
            <a:fillRect/>
          </a:stretch>
        </p:blipFill>
        <p:spPr>
          <a:xfrm>
            <a:off x="6373707" y="1606378"/>
            <a:ext cx="5140959" cy="4395151"/>
          </a:xfrm>
          <a:prstGeom prst="rect">
            <a:avLst/>
          </a:prstGeom>
        </p:spPr>
      </p:pic>
    </p:spTree>
    <p:extLst>
      <p:ext uri="{BB962C8B-B14F-4D97-AF65-F5344CB8AC3E}">
        <p14:creationId xmlns:p14="http://schemas.microsoft.com/office/powerpoint/2010/main" val="3165602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2D11E-C0C9-44F4-A213-F1A88F04272E}"/>
              </a:ext>
            </a:extLst>
          </p:cNvPr>
          <p:cNvSpPr>
            <a:spLocks noGrp="1"/>
          </p:cNvSpPr>
          <p:nvPr>
            <p:ph type="title"/>
          </p:nvPr>
        </p:nvSpPr>
        <p:spPr>
          <a:xfrm>
            <a:off x="2421924" y="609600"/>
            <a:ext cx="6852078" cy="972065"/>
          </a:xfrm>
        </p:spPr>
        <p:txBody>
          <a:bodyPr>
            <a:normAutofit/>
          </a:bodyPr>
          <a:lstStyle/>
          <a:p>
            <a:r>
              <a:rPr lang="en-US" sz="3800" dirty="0">
                <a:latin typeface="Times New Roman" panose="02020603050405020304" pitchFamily="18" charset="0"/>
                <a:cs typeface="Times New Roman" panose="02020603050405020304" pitchFamily="18" charset="0"/>
              </a:rPr>
              <a:t>Business Objective </a:t>
            </a:r>
          </a:p>
        </p:txBody>
      </p:sp>
      <p:sp>
        <p:nvSpPr>
          <p:cNvPr id="3" name="Content Placeholder 2">
            <a:extLst>
              <a:ext uri="{FF2B5EF4-FFF2-40B4-BE49-F238E27FC236}">
                <a16:creationId xmlns:a16="http://schemas.microsoft.com/office/drawing/2014/main" id="{408E1BC8-3F62-4C68-93D6-E479B154B80D}"/>
              </a:ext>
            </a:extLst>
          </p:cNvPr>
          <p:cNvSpPr>
            <a:spLocks noGrp="1"/>
          </p:cNvSpPr>
          <p:nvPr>
            <p:ph idx="1"/>
          </p:nvPr>
        </p:nvSpPr>
        <p:spPr>
          <a:xfrm>
            <a:off x="677334" y="1828801"/>
            <a:ext cx="6341304" cy="4212562"/>
          </a:xfrm>
        </p:spPr>
        <p:txBody>
          <a:bodyPr>
            <a:normAutofit/>
          </a:bodyPr>
          <a:lstStyle/>
          <a:p>
            <a:r>
              <a:rPr lang="en-US" sz="2800" dirty="0">
                <a:latin typeface="Times New Roman" panose="02020603050405020304" pitchFamily="18" charset="0"/>
                <a:cs typeface="Times New Roman" panose="02020603050405020304" pitchFamily="18" charset="0"/>
              </a:rPr>
              <a:t>Facilitating Youth Empowerment</a:t>
            </a:r>
          </a:p>
          <a:p>
            <a:r>
              <a:rPr lang="en-US" sz="2800" dirty="0">
                <a:latin typeface="Times New Roman" panose="02020603050405020304" pitchFamily="18" charset="0"/>
                <a:cs typeface="Times New Roman" panose="02020603050405020304" pitchFamily="18" charset="0"/>
              </a:rPr>
              <a:t>Creating Gender Equality</a:t>
            </a:r>
          </a:p>
        </p:txBody>
      </p:sp>
      <p:pic>
        <p:nvPicPr>
          <p:cNvPr id="5" name="Picture 4">
            <a:extLst>
              <a:ext uri="{FF2B5EF4-FFF2-40B4-BE49-F238E27FC236}">
                <a16:creationId xmlns:a16="http://schemas.microsoft.com/office/drawing/2014/main" id="{2D2DDCDE-E55D-4B35-9CE3-0F0C2C109D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54627" y="1581666"/>
            <a:ext cx="5207859" cy="4459698"/>
          </a:xfrm>
          <a:prstGeom prst="rect">
            <a:avLst/>
          </a:prstGeom>
        </p:spPr>
      </p:pic>
    </p:spTree>
    <p:extLst>
      <p:ext uri="{BB962C8B-B14F-4D97-AF65-F5344CB8AC3E}">
        <p14:creationId xmlns:p14="http://schemas.microsoft.com/office/powerpoint/2010/main" val="2597824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7584E-EA61-46F4-8194-C4E8D852A0A8}"/>
              </a:ext>
            </a:extLst>
          </p:cNvPr>
          <p:cNvSpPr>
            <a:spLocks noGrp="1"/>
          </p:cNvSpPr>
          <p:nvPr>
            <p:ph type="title"/>
          </p:nvPr>
        </p:nvSpPr>
        <p:spPr>
          <a:xfrm>
            <a:off x="2583180" y="609600"/>
            <a:ext cx="6690822" cy="762000"/>
          </a:xfrm>
        </p:spPr>
        <p:txBody>
          <a:bodyPr>
            <a:normAutofit/>
          </a:bodyPr>
          <a:lstStyle/>
          <a:p>
            <a:r>
              <a:rPr lang="en-US" sz="3800" dirty="0">
                <a:latin typeface="Times New Roman" panose="02020603050405020304" pitchFamily="18" charset="0"/>
                <a:cs typeface="Times New Roman" panose="02020603050405020304" pitchFamily="18" charset="0"/>
              </a:rPr>
              <a:t>Enterprise Goals</a:t>
            </a:r>
          </a:p>
        </p:txBody>
      </p:sp>
      <p:sp>
        <p:nvSpPr>
          <p:cNvPr id="3" name="Content Placeholder 2">
            <a:extLst>
              <a:ext uri="{FF2B5EF4-FFF2-40B4-BE49-F238E27FC236}">
                <a16:creationId xmlns:a16="http://schemas.microsoft.com/office/drawing/2014/main" id="{1B3FE802-4692-4067-98B9-76ADACFEC33D}"/>
              </a:ext>
            </a:extLst>
          </p:cNvPr>
          <p:cNvSpPr>
            <a:spLocks noGrp="1"/>
          </p:cNvSpPr>
          <p:nvPr>
            <p:ph idx="1"/>
          </p:nvPr>
        </p:nvSpPr>
        <p:spPr>
          <a:xfrm>
            <a:off x="677334" y="1760221"/>
            <a:ext cx="5700606" cy="428114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Ensuring that there are more Youth businesses.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Provide better customer service. </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Increase profit margin for future support of youth enterprises.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Provide more employment.</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2856320-1875-4174-B3BB-F464D1B19BD9}"/>
              </a:ext>
            </a:extLst>
          </p:cNvPr>
          <p:cNvPicPr>
            <a:picLocks noChangeAspect="1"/>
          </p:cNvPicPr>
          <p:nvPr/>
        </p:nvPicPr>
        <p:blipFill>
          <a:blip r:embed="rId3"/>
          <a:stretch>
            <a:fillRect/>
          </a:stretch>
        </p:blipFill>
        <p:spPr>
          <a:xfrm>
            <a:off x="6996112" y="1760222"/>
            <a:ext cx="4342448" cy="4340822"/>
          </a:xfrm>
          <a:prstGeom prst="rect">
            <a:avLst/>
          </a:prstGeom>
        </p:spPr>
      </p:pic>
    </p:spTree>
    <p:extLst>
      <p:ext uri="{BB962C8B-B14F-4D97-AF65-F5344CB8AC3E}">
        <p14:creationId xmlns:p14="http://schemas.microsoft.com/office/powerpoint/2010/main" val="298799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63E55-1A7E-459F-8E4C-0EB22CD2DDF8}"/>
              </a:ext>
            </a:extLst>
          </p:cNvPr>
          <p:cNvSpPr>
            <a:spLocks noGrp="1"/>
          </p:cNvSpPr>
          <p:nvPr>
            <p:ph type="title"/>
          </p:nvPr>
        </p:nvSpPr>
        <p:spPr>
          <a:xfrm>
            <a:off x="2171700" y="609600"/>
            <a:ext cx="7102302" cy="784860"/>
          </a:xfrm>
        </p:spPr>
        <p:txBody>
          <a:bodyPr>
            <a:normAutofit/>
          </a:bodyPr>
          <a:lstStyle/>
          <a:p>
            <a:r>
              <a:rPr lang="en-US" sz="3800" dirty="0">
                <a:latin typeface="Times New Roman" panose="02020603050405020304" pitchFamily="18" charset="0"/>
                <a:cs typeface="Times New Roman" panose="02020603050405020304" pitchFamily="18" charset="0"/>
              </a:rPr>
              <a:t>SWOT Analysis</a:t>
            </a:r>
            <a:endParaRPr lang="en-US" sz="3800" dirty="0"/>
          </a:p>
        </p:txBody>
      </p:sp>
      <p:sp>
        <p:nvSpPr>
          <p:cNvPr id="3" name="Content Placeholder 2">
            <a:extLst>
              <a:ext uri="{FF2B5EF4-FFF2-40B4-BE49-F238E27FC236}">
                <a16:creationId xmlns:a16="http://schemas.microsoft.com/office/drawing/2014/main" id="{11039ACF-EB4E-4AB7-9C92-D7893C7F4851}"/>
              </a:ext>
            </a:extLst>
          </p:cNvPr>
          <p:cNvSpPr>
            <a:spLocks noGrp="1"/>
          </p:cNvSpPr>
          <p:nvPr>
            <p:ph idx="1"/>
          </p:nvPr>
        </p:nvSpPr>
        <p:spPr>
          <a:xfrm>
            <a:off x="677334" y="1668781"/>
            <a:ext cx="6272106" cy="4372582"/>
          </a:xfrm>
        </p:spPr>
        <p:txBody>
          <a:bodyPr>
            <a:normAutofit/>
          </a:bodyPr>
          <a:lstStyle/>
          <a:p>
            <a:r>
              <a:rPr lang="en-US" sz="2800" dirty="0">
                <a:latin typeface="Times New Roman" panose="02020603050405020304" pitchFamily="18" charset="0"/>
                <a:cs typeface="Times New Roman" panose="02020603050405020304" pitchFamily="18" charset="0"/>
              </a:rPr>
              <a:t>The Social Entrepreneur business Strengths </a:t>
            </a:r>
          </a:p>
          <a:p>
            <a:r>
              <a:rPr lang="en-US" sz="2800" dirty="0">
                <a:latin typeface="Times New Roman" panose="02020603050405020304" pitchFamily="18" charset="0"/>
                <a:cs typeface="Times New Roman" panose="02020603050405020304" pitchFamily="18" charset="0"/>
              </a:rPr>
              <a:t>The Weakness which are there. </a:t>
            </a:r>
          </a:p>
          <a:p>
            <a:r>
              <a:rPr lang="en-US" sz="2800" dirty="0">
                <a:latin typeface="Times New Roman" panose="02020603050405020304" pitchFamily="18" charset="0"/>
                <a:cs typeface="Times New Roman" panose="02020603050405020304" pitchFamily="18" charset="0"/>
              </a:rPr>
              <a:t>The Available Opportunities</a:t>
            </a:r>
          </a:p>
          <a:p>
            <a:r>
              <a:rPr lang="en-US" sz="2800" dirty="0">
                <a:latin typeface="Times New Roman" panose="02020603050405020304" pitchFamily="18" charset="0"/>
                <a:cs typeface="Times New Roman" panose="02020603050405020304" pitchFamily="18" charset="0"/>
              </a:rPr>
              <a:t>The Threats which will come along.</a:t>
            </a:r>
          </a:p>
        </p:txBody>
      </p:sp>
      <p:pic>
        <p:nvPicPr>
          <p:cNvPr id="4" name="Picture 3">
            <a:extLst>
              <a:ext uri="{FF2B5EF4-FFF2-40B4-BE49-F238E27FC236}">
                <a16:creationId xmlns:a16="http://schemas.microsoft.com/office/drawing/2014/main" id="{B1837B31-B175-4F62-A1FC-F9A58F8B30C6}"/>
              </a:ext>
            </a:extLst>
          </p:cNvPr>
          <p:cNvPicPr>
            <a:picLocks noChangeAspect="1"/>
          </p:cNvPicPr>
          <p:nvPr/>
        </p:nvPicPr>
        <p:blipFill>
          <a:blip r:embed="rId3"/>
          <a:stretch>
            <a:fillRect/>
          </a:stretch>
        </p:blipFill>
        <p:spPr>
          <a:xfrm>
            <a:off x="6400800" y="1440180"/>
            <a:ext cx="5425386" cy="4601182"/>
          </a:xfrm>
          <a:prstGeom prst="rect">
            <a:avLst/>
          </a:prstGeom>
        </p:spPr>
      </p:pic>
    </p:spTree>
    <p:extLst>
      <p:ext uri="{BB962C8B-B14F-4D97-AF65-F5344CB8AC3E}">
        <p14:creationId xmlns:p14="http://schemas.microsoft.com/office/powerpoint/2010/main" val="2848832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122F0-9BF3-4ED8-9870-7DAC1AEDF3A0}"/>
              </a:ext>
            </a:extLst>
          </p:cNvPr>
          <p:cNvSpPr>
            <a:spLocks noGrp="1"/>
          </p:cNvSpPr>
          <p:nvPr>
            <p:ph type="title"/>
          </p:nvPr>
        </p:nvSpPr>
        <p:spPr>
          <a:xfrm>
            <a:off x="1943100" y="609600"/>
            <a:ext cx="7330902" cy="830580"/>
          </a:xfrm>
        </p:spPr>
        <p:txBody>
          <a:bodyPr>
            <a:normAutofit/>
          </a:bodyPr>
          <a:lstStyle/>
          <a:p>
            <a:r>
              <a:rPr lang="en-US" sz="3800" dirty="0">
                <a:latin typeface="Times New Roman" panose="02020603050405020304" pitchFamily="18" charset="0"/>
                <a:cs typeface="Times New Roman" panose="02020603050405020304" pitchFamily="18" charset="0"/>
              </a:rPr>
              <a:t>SWOT Analysis: Strengths</a:t>
            </a:r>
          </a:p>
        </p:txBody>
      </p:sp>
      <p:sp>
        <p:nvSpPr>
          <p:cNvPr id="3" name="Content Placeholder 2">
            <a:extLst>
              <a:ext uri="{FF2B5EF4-FFF2-40B4-BE49-F238E27FC236}">
                <a16:creationId xmlns:a16="http://schemas.microsoft.com/office/drawing/2014/main" id="{242D371A-377F-4FB7-BA88-679A1A9A95D1}"/>
              </a:ext>
            </a:extLst>
          </p:cNvPr>
          <p:cNvSpPr>
            <a:spLocks noGrp="1"/>
          </p:cNvSpPr>
          <p:nvPr>
            <p:ph idx="1"/>
          </p:nvPr>
        </p:nvSpPr>
        <p:spPr>
          <a:xfrm>
            <a:off x="677334" y="1440181"/>
            <a:ext cx="5906346" cy="460118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Capital strength</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Active Management</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Strong Basis and background experience in the field of Social Enterprise</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DB97B64A-EDEA-401F-9C80-F139A6453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97647"/>
            <a:ext cx="4922520" cy="4601182"/>
          </a:xfrm>
          <a:prstGeom prst="rect">
            <a:avLst/>
          </a:prstGeom>
        </p:spPr>
      </p:pic>
    </p:spTree>
    <p:extLst>
      <p:ext uri="{BB962C8B-B14F-4D97-AF65-F5344CB8AC3E}">
        <p14:creationId xmlns:p14="http://schemas.microsoft.com/office/powerpoint/2010/main" val="1615525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903E-1A55-4ADD-A138-F2CBE3072B0E}"/>
              </a:ext>
            </a:extLst>
          </p:cNvPr>
          <p:cNvSpPr>
            <a:spLocks noGrp="1"/>
          </p:cNvSpPr>
          <p:nvPr>
            <p:ph type="title"/>
          </p:nvPr>
        </p:nvSpPr>
        <p:spPr>
          <a:xfrm>
            <a:off x="2103120" y="609600"/>
            <a:ext cx="7170882" cy="899160"/>
          </a:xfrm>
        </p:spPr>
        <p:txBody>
          <a:bodyPr>
            <a:normAutofit fontScale="90000"/>
          </a:bodyPr>
          <a:lstStyle/>
          <a:p>
            <a:r>
              <a:rPr lang="en-US" sz="3800" dirty="0">
                <a:latin typeface="Times New Roman" panose="02020603050405020304" pitchFamily="18" charset="0"/>
                <a:cs typeface="Times New Roman" panose="02020603050405020304" pitchFamily="18" charset="0"/>
              </a:rPr>
              <a:t>SWOT Analysis: Weaknesses</a:t>
            </a:r>
          </a:p>
        </p:txBody>
      </p:sp>
      <p:sp>
        <p:nvSpPr>
          <p:cNvPr id="3" name="Content Placeholder 2">
            <a:extLst>
              <a:ext uri="{FF2B5EF4-FFF2-40B4-BE49-F238E27FC236}">
                <a16:creationId xmlns:a16="http://schemas.microsoft.com/office/drawing/2014/main" id="{495929FD-E0AC-4C45-92A3-FA416EDCE6A3}"/>
              </a:ext>
            </a:extLst>
          </p:cNvPr>
          <p:cNvSpPr>
            <a:spLocks noGrp="1"/>
          </p:cNvSpPr>
          <p:nvPr>
            <p:ph idx="1"/>
          </p:nvPr>
        </p:nvSpPr>
        <p:spPr>
          <a:xfrm>
            <a:off x="677334" y="1508761"/>
            <a:ext cx="6112086" cy="453260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Lack of enough Trust from the Investors.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Lack of confidence and determine due to the competition from big companies.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Capital for starting up</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Youth may lack enough knowledge of running or staring a business.</a:t>
            </a:r>
          </a:p>
        </p:txBody>
      </p:sp>
      <p:pic>
        <p:nvPicPr>
          <p:cNvPr id="4" name="Picture 3">
            <a:extLst>
              <a:ext uri="{FF2B5EF4-FFF2-40B4-BE49-F238E27FC236}">
                <a16:creationId xmlns:a16="http://schemas.microsoft.com/office/drawing/2014/main" id="{800A8868-A15C-4270-B6DE-43D2E20BBF22}"/>
              </a:ext>
            </a:extLst>
          </p:cNvPr>
          <p:cNvPicPr>
            <a:picLocks noChangeAspect="1"/>
          </p:cNvPicPr>
          <p:nvPr/>
        </p:nvPicPr>
        <p:blipFill>
          <a:blip r:embed="rId3"/>
          <a:stretch>
            <a:fillRect/>
          </a:stretch>
        </p:blipFill>
        <p:spPr>
          <a:xfrm>
            <a:off x="6789420" y="1508760"/>
            <a:ext cx="5402580" cy="4739640"/>
          </a:xfrm>
          <a:prstGeom prst="rect">
            <a:avLst/>
          </a:prstGeom>
        </p:spPr>
      </p:pic>
    </p:spTree>
    <p:extLst>
      <p:ext uri="{BB962C8B-B14F-4D97-AF65-F5344CB8AC3E}">
        <p14:creationId xmlns:p14="http://schemas.microsoft.com/office/powerpoint/2010/main" val="491645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1923B-19C4-4E3E-9026-4A603A77D9B3}"/>
              </a:ext>
            </a:extLst>
          </p:cNvPr>
          <p:cNvSpPr>
            <a:spLocks noGrp="1"/>
          </p:cNvSpPr>
          <p:nvPr>
            <p:ph type="title"/>
          </p:nvPr>
        </p:nvSpPr>
        <p:spPr>
          <a:xfrm>
            <a:off x="2125980" y="609600"/>
            <a:ext cx="7148022" cy="853440"/>
          </a:xfrm>
        </p:spPr>
        <p:txBody>
          <a:bodyPr>
            <a:normAutofit fontScale="90000"/>
          </a:bodyPr>
          <a:lstStyle/>
          <a:p>
            <a:r>
              <a:rPr lang="en-US" sz="3800" dirty="0">
                <a:latin typeface="Times New Roman" panose="02020603050405020304" pitchFamily="18" charset="0"/>
                <a:cs typeface="Times New Roman" panose="02020603050405020304" pitchFamily="18" charset="0"/>
              </a:rPr>
              <a:t>SWOT Analysis: Opportunities</a:t>
            </a:r>
          </a:p>
        </p:txBody>
      </p:sp>
      <p:sp>
        <p:nvSpPr>
          <p:cNvPr id="3" name="Content Placeholder 2">
            <a:extLst>
              <a:ext uri="{FF2B5EF4-FFF2-40B4-BE49-F238E27FC236}">
                <a16:creationId xmlns:a16="http://schemas.microsoft.com/office/drawing/2014/main" id="{ECCD2D5C-449F-495E-8CE8-D1F5B59DABCA}"/>
              </a:ext>
            </a:extLst>
          </p:cNvPr>
          <p:cNvSpPr>
            <a:spLocks noGrp="1"/>
          </p:cNvSpPr>
          <p:nvPr>
            <p:ph idx="1"/>
          </p:nvPr>
        </p:nvSpPr>
        <p:spPr>
          <a:xfrm>
            <a:off x="677334" y="1645921"/>
            <a:ext cx="5586306" cy="439544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Employment</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Growth of the Community</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Improved living Standards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Activism</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Self-help</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Donors</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3FA1D7D-4C94-4ED5-A03C-80F9033537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77840" y="1463040"/>
            <a:ext cx="6104466" cy="4229100"/>
          </a:xfrm>
          <a:prstGeom prst="rect">
            <a:avLst/>
          </a:prstGeom>
        </p:spPr>
      </p:pic>
    </p:spTree>
    <p:extLst>
      <p:ext uri="{BB962C8B-B14F-4D97-AF65-F5344CB8AC3E}">
        <p14:creationId xmlns:p14="http://schemas.microsoft.com/office/powerpoint/2010/main" val="967770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A8249-30CD-4C02-A521-069264F72DEC}"/>
              </a:ext>
            </a:extLst>
          </p:cNvPr>
          <p:cNvSpPr>
            <a:spLocks noGrp="1"/>
          </p:cNvSpPr>
          <p:nvPr>
            <p:ph type="title"/>
          </p:nvPr>
        </p:nvSpPr>
        <p:spPr>
          <a:xfrm>
            <a:off x="1920240" y="609600"/>
            <a:ext cx="7353762" cy="716280"/>
          </a:xfrm>
        </p:spPr>
        <p:txBody>
          <a:bodyPr>
            <a:normAutofit/>
          </a:bodyPr>
          <a:lstStyle/>
          <a:p>
            <a:r>
              <a:rPr lang="en-US" sz="3800" dirty="0">
                <a:latin typeface="Times New Roman" panose="02020603050405020304" pitchFamily="18" charset="0"/>
                <a:cs typeface="Times New Roman" panose="02020603050405020304" pitchFamily="18" charset="0"/>
              </a:rPr>
              <a:t>SWOT Analysis: Threats</a:t>
            </a:r>
          </a:p>
        </p:txBody>
      </p:sp>
      <p:sp>
        <p:nvSpPr>
          <p:cNvPr id="3" name="Content Placeholder 2">
            <a:extLst>
              <a:ext uri="{FF2B5EF4-FFF2-40B4-BE49-F238E27FC236}">
                <a16:creationId xmlns:a16="http://schemas.microsoft.com/office/drawing/2014/main" id="{234ACEA6-D5AE-4E73-80FF-62769749F5C1}"/>
              </a:ext>
            </a:extLst>
          </p:cNvPr>
          <p:cNvSpPr>
            <a:spLocks noGrp="1"/>
          </p:cNvSpPr>
          <p:nvPr>
            <p:ph idx="1"/>
          </p:nvPr>
        </p:nvSpPr>
        <p:spPr>
          <a:xfrm>
            <a:off x="677334" y="1737361"/>
            <a:ext cx="5059680" cy="430400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Adverse political and economic environment</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Stiff Competition</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Technological weaknesses</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04EC483E-0E20-45EC-AAC6-0C9F6805E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737360"/>
            <a:ext cx="5059680" cy="4304002"/>
          </a:xfrm>
          <a:prstGeom prst="rect">
            <a:avLst/>
          </a:prstGeom>
        </p:spPr>
      </p:pic>
    </p:spTree>
    <p:extLst>
      <p:ext uri="{BB962C8B-B14F-4D97-AF65-F5344CB8AC3E}">
        <p14:creationId xmlns:p14="http://schemas.microsoft.com/office/powerpoint/2010/main" val="409732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772E0-E04A-42E2-A5F4-E6727907B76F}"/>
              </a:ext>
            </a:extLst>
          </p:cNvPr>
          <p:cNvSpPr>
            <a:spLocks noGrp="1"/>
          </p:cNvSpPr>
          <p:nvPr>
            <p:ph type="title"/>
          </p:nvPr>
        </p:nvSpPr>
        <p:spPr>
          <a:xfrm>
            <a:off x="2034540" y="609600"/>
            <a:ext cx="7239462" cy="762000"/>
          </a:xfrm>
        </p:spPr>
        <p:txBody>
          <a:bodyPr>
            <a:normAutofit fontScale="90000"/>
          </a:bodyPr>
          <a:lstStyle/>
          <a:p>
            <a:r>
              <a:rPr lang="en-US" sz="3800" dirty="0">
                <a:latin typeface="Times New Roman" panose="02020603050405020304" pitchFamily="18" charset="0"/>
                <a:cs typeface="Times New Roman" panose="02020603050405020304" pitchFamily="18" charset="0"/>
              </a:rPr>
              <a:t>Initial Financials: Initial Capital</a:t>
            </a:r>
          </a:p>
        </p:txBody>
      </p:sp>
      <p:sp>
        <p:nvSpPr>
          <p:cNvPr id="3" name="Content Placeholder 2">
            <a:extLst>
              <a:ext uri="{FF2B5EF4-FFF2-40B4-BE49-F238E27FC236}">
                <a16:creationId xmlns:a16="http://schemas.microsoft.com/office/drawing/2014/main" id="{17AFAB9D-EFDD-410F-845E-2A202A205EB7}"/>
              </a:ext>
            </a:extLst>
          </p:cNvPr>
          <p:cNvSpPr>
            <a:spLocks noGrp="1"/>
          </p:cNvSpPr>
          <p:nvPr>
            <p:ph idx="1"/>
          </p:nvPr>
        </p:nvSpPr>
        <p:spPr>
          <a:xfrm>
            <a:off x="677334" y="1737361"/>
            <a:ext cx="5418666" cy="430400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Donors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Savings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Family input</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First year and second year start up capital of $500,000</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A58D993-1C43-4ADD-BE98-47C5B716EB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4602" y="1737360"/>
            <a:ext cx="5418666" cy="4304002"/>
          </a:xfrm>
          <a:prstGeom prst="rect">
            <a:avLst/>
          </a:prstGeom>
        </p:spPr>
      </p:pic>
    </p:spTree>
    <p:extLst>
      <p:ext uri="{BB962C8B-B14F-4D97-AF65-F5344CB8AC3E}">
        <p14:creationId xmlns:p14="http://schemas.microsoft.com/office/powerpoint/2010/main" val="1696023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88686-C957-4F2E-9456-6A28936E942B}"/>
              </a:ext>
            </a:extLst>
          </p:cNvPr>
          <p:cNvSpPr>
            <a:spLocks noGrp="1"/>
          </p:cNvSpPr>
          <p:nvPr>
            <p:ph type="title"/>
          </p:nvPr>
        </p:nvSpPr>
        <p:spPr>
          <a:xfrm>
            <a:off x="2811780" y="609600"/>
            <a:ext cx="6462222" cy="899160"/>
          </a:xfrm>
        </p:spPr>
        <p:txBody>
          <a:bodyPr>
            <a:normAutofit fontScale="90000"/>
          </a:bodyPr>
          <a:lstStyle/>
          <a:p>
            <a:r>
              <a:rPr lang="en-US" sz="3800" dirty="0">
                <a:latin typeface="Times New Roman" panose="02020603050405020304" pitchFamily="18" charset="0"/>
                <a:cs typeface="Times New Roman" panose="02020603050405020304" pitchFamily="18" charset="0"/>
              </a:rPr>
              <a:t>Initial Financials: Expenditure</a:t>
            </a:r>
          </a:p>
        </p:txBody>
      </p:sp>
      <p:sp>
        <p:nvSpPr>
          <p:cNvPr id="3" name="Content Placeholder 2">
            <a:extLst>
              <a:ext uri="{FF2B5EF4-FFF2-40B4-BE49-F238E27FC236}">
                <a16:creationId xmlns:a16="http://schemas.microsoft.com/office/drawing/2014/main" id="{5325BF5E-1C26-48C4-8DC2-15A6054ECEC1}"/>
              </a:ext>
            </a:extLst>
          </p:cNvPr>
          <p:cNvSpPr>
            <a:spLocks noGrp="1"/>
          </p:cNvSpPr>
          <p:nvPr>
            <p:ph idx="1"/>
          </p:nvPr>
        </p:nvSpPr>
        <p:spPr>
          <a:xfrm>
            <a:off x="677334" y="1508761"/>
            <a:ext cx="4923366" cy="453260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Rent</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Utilities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Employees’ Salaries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Training</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Taxes </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Marketing</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364606E4-DAC6-411D-9BD5-6BAE318BD8F7}"/>
              </a:ext>
            </a:extLst>
          </p:cNvPr>
          <p:cNvPicPr>
            <a:picLocks noChangeAspect="1"/>
          </p:cNvPicPr>
          <p:nvPr/>
        </p:nvPicPr>
        <p:blipFill>
          <a:blip r:embed="rId3"/>
          <a:stretch>
            <a:fillRect/>
          </a:stretch>
        </p:blipFill>
        <p:spPr>
          <a:xfrm>
            <a:off x="6591302" y="1514138"/>
            <a:ext cx="4817146" cy="4315161"/>
          </a:xfrm>
          <a:prstGeom prst="rect">
            <a:avLst/>
          </a:prstGeom>
        </p:spPr>
      </p:pic>
    </p:spTree>
    <p:extLst>
      <p:ext uri="{BB962C8B-B14F-4D97-AF65-F5344CB8AC3E}">
        <p14:creationId xmlns:p14="http://schemas.microsoft.com/office/powerpoint/2010/main" val="551300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D3E49-CEE5-4DB2-8F72-AA7111BB272E}"/>
              </a:ext>
            </a:extLst>
          </p:cNvPr>
          <p:cNvSpPr>
            <a:spLocks noGrp="1"/>
          </p:cNvSpPr>
          <p:nvPr>
            <p:ph type="title"/>
          </p:nvPr>
        </p:nvSpPr>
        <p:spPr>
          <a:xfrm>
            <a:off x="2286000" y="609600"/>
            <a:ext cx="6988002" cy="1036320"/>
          </a:xfrm>
        </p:spPr>
        <p:txBody>
          <a:bodyPr>
            <a:normAutofit fontScale="90000"/>
          </a:bodyPr>
          <a:lstStyle/>
          <a:p>
            <a:r>
              <a:rPr lang="en-US" sz="3800" dirty="0">
                <a:latin typeface="Times New Roman" panose="02020603050405020304" pitchFamily="18" charset="0"/>
                <a:cs typeface="Times New Roman" panose="02020603050405020304" pitchFamily="18" charset="0"/>
              </a:rPr>
              <a:t>Initial Financials: Assumptions</a:t>
            </a:r>
          </a:p>
        </p:txBody>
      </p:sp>
      <p:sp>
        <p:nvSpPr>
          <p:cNvPr id="3" name="Content Placeholder 2">
            <a:extLst>
              <a:ext uri="{FF2B5EF4-FFF2-40B4-BE49-F238E27FC236}">
                <a16:creationId xmlns:a16="http://schemas.microsoft.com/office/drawing/2014/main" id="{3E507141-32A2-44FF-9E45-DC3AF9A4DA9F}"/>
              </a:ext>
            </a:extLst>
          </p:cNvPr>
          <p:cNvSpPr>
            <a:spLocks noGrp="1"/>
          </p:cNvSpPr>
          <p:nvPr>
            <p:ph idx="1"/>
          </p:nvPr>
        </p:nvSpPr>
        <p:spPr>
          <a:xfrm>
            <a:off x="677334" y="1645920"/>
            <a:ext cx="5952066" cy="4602479"/>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An interest rate of 15%</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Availability of a Favorable economy</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Availability of donors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No economic crisis</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671A5A9-7EE1-4CC3-ACEC-068F41249E67}"/>
              </a:ext>
            </a:extLst>
          </p:cNvPr>
          <p:cNvPicPr>
            <a:picLocks noChangeAspect="1"/>
          </p:cNvPicPr>
          <p:nvPr/>
        </p:nvPicPr>
        <p:blipFill>
          <a:blip r:embed="rId3"/>
          <a:stretch>
            <a:fillRect/>
          </a:stretch>
        </p:blipFill>
        <p:spPr>
          <a:xfrm>
            <a:off x="7063740" y="1645920"/>
            <a:ext cx="4907280" cy="4560570"/>
          </a:xfrm>
          <a:prstGeom prst="rect">
            <a:avLst/>
          </a:prstGeom>
        </p:spPr>
      </p:pic>
    </p:spTree>
    <p:extLst>
      <p:ext uri="{BB962C8B-B14F-4D97-AF65-F5344CB8AC3E}">
        <p14:creationId xmlns:p14="http://schemas.microsoft.com/office/powerpoint/2010/main" val="632247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60158-AAFE-4FAD-A08B-72087970B226}"/>
              </a:ext>
            </a:extLst>
          </p:cNvPr>
          <p:cNvSpPr>
            <a:spLocks noGrp="1"/>
          </p:cNvSpPr>
          <p:nvPr>
            <p:ph type="title"/>
          </p:nvPr>
        </p:nvSpPr>
        <p:spPr>
          <a:xfrm>
            <a:off x="1920240" y="609600"/>
            <a:ext cx="7353762" cy="944880"/>
          </a:xfrm>
        </p:spPr>
        <p:txBody>
          <a:bodyPr>
            <a:noAutofit/>
          </a:bodyPr>
          <a:lstStyle/>
          <a:p>
            <a:r>
              <a:rPr lang="en-US" sz="3800" dirty="0">
                <a:latin typeface="Times New Roman" panose="02020603050405020304" pitchFamily="18" charset="0"/>
                <a:cs typeface="Times New Roman" panose="02020603050405020304" pitchFamily="18" charset="0"/>
              </a:rPr>
              <a:t>Initial Financials: Depreciation Cost</a:t>
            </a:r>
          </a:p>
        </p:txBody>
      </p:sp>
      <p:sp>
        <p:nvSpPr>
          <p:cNvPr id="3" name="Content Placeholder 2">
            <a:extLst>
              <a:ext uri="{FF2B5EF4-FFF2-40B4-BE49-F238E27FC236}">
                <a16:creationId xmlns:a16="http://schemas.microsoft.com/office/drawing/2014/main" id="{23777C35-5649-4E3D-8F48-2FFFA42DE4A3}"/>
              </a:ext>
            </a:extLst>
          </p:cNvPr>
          <p:cNvSpPr>
            <a:spLocks noGrp="1"/>
          </p:cNvSpPr>
          <p:nvPr>
            <p:ph idx="1"/>
          </p:nvPr>
        </p:nvSpPr>
        <p:spPr>
          <a:xfrm>
            <a:off x="677334" y="2160589"/>
            <a:ext cx="5418666" cy="4087811"/>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Low depreciation</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Need to change the office equipment.</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5FA546A-BCF5-4F25-AC26-3E05959DF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60589"/>
            <a:ext cx="4671060" cy="3577271"/>
          </a:xfrm>
          <a:prstGeom prst="rect">
            <a:avLst/>
          </a:prstGeom>
        </p:spPr>
      </p:pic>
    </p:spTree>
    <p:extLst>
      <p:ext uri="{BB962C8B-B14F-4D97-AF65-F5344CB8AC3E}">
        <p14:creationId xmlns:p14="http://schemas.microsoft.com/office/powerpoint/2010/main" val="3674302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0F9A-913C-4810-BDAC-D49981807DAA}"/>
              </a:ext>
            </a:extLst>
          </p:cNvPr>
          <p:cNvSpPr>
            <a:spLocks noGrp="1"/>
          </p:cNvSpPr>
          <p:nvPr>
            <p:ph type="title"/>
          </p:nvPr>
        </p:nvSpPr>
        <p:spPr>
          <a:xfrm>
            <a:off x="2080260" y="609600"/>
            <a:ext cx="7193742" cy="876300"/>
          </a:xfrm>
        </p:spPr>
        <p:txBody>
          <a:bodyPr>
            <a:normAutofit/>
          </a:bodyPr>
          <a:lstStyle/>
          <a:p>
            <a:r>
              <a:rPr lang="en-US" sz="3800" dirty="0">
                <a:latin typeface="Times New Roman" panose="02020603050405020304" pitchFamily="18" charset="0"/>
                <a:cs typeface="Times New Roman" panose="02020603050405020304" pitchFamily="18" charset="0"/>
              </a:rPr>
              <a:t>Target Labor Force</a:t>
            </a:r>
          </a:p>
        </p:txBody>
      </p:sp>
      <p:sp>
        <p:nvSpPr>
          <p:cNvPr id="3" name="Content Placeholder 2">
            <a:extLst>
              <a:ext uri="{FF2B5EF4-FFF2-40B4-BE49-F238E27FC236}">
                <a16:creationId xmlns:a16="http://schemas.microsoft.com/office/drawing/2014/main" id="{F8CD7C84-7C54-48C4-9FE1-A11181E68324}"/>
              </a:ext>
            </a:extLst>
          </p:cNvPr>
          <p:cNvSpPr>
            <a:spLocks noGrp="1"/>
          </p:cNvSpPr>
          <p:nvPr>
            <p:ph idx="1"/>
          </p:nvPr>
        </p:nvSpPr>
        <p:spPr>
          <a:xfrm>
            <a:off x="677334" y="1668781"/>
            <a:ext cx="5418666" cy="437258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Local Community Youths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Individual with knowledge of running a business.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Social workers who better know the community</a:t>
            </a:r>
          </a:p>
        </p:txBody>
      </p:sp>
      <p:pic>
        <p:nvPicPr>
          <p:cNvPr id="4" name="Picture 3">
            <a:extLst>
              <a:ext uri="{FF2B5EF4-FFF2-40B4-BE49-F238E27FC236}">
                <a16:creationId xmlns:a16="http://schemas.microsoft.com/office/drawing/2014/main" id="{F8023E9D-9F11-4556-966D-C6D58F71B3DE}"/>
              </a:ext>
            </a:extLst>
          </p:cNvPr>
          <p:cNvPicPr>
            <a:picLocks noChangeAspect="1"/>
          </p:cNvPicPr>
          <p:nvPr/>
        </p:nvPicPr>
        <p:blipFill>
          <a:blip r:embed="rId3"/>
          <a:stretch>
            <a:fillRect/>
          </a:stretch>
        </p:blipFill>
        <p:spPr>
          <a:xfrm>
            <a:off x="6868161" y="1668781"/>
            <a:ext cx="4462833" cy="3840480"/>
          </a:xfrm>
          <a:prstGeom prst="rect">
            <a:avLst/>
          </a:prstGeom>
        </p:spPr>
      </p:pic>
    </p:spTree>
    <p:extLst>
      <p:ext uri="{BB962C8B-B14F-4D97-AF65-F5344CB8AC3E}">
        <p14:creationId xmlns:p14="http://schemas.microsoft.com/office/powerpoint/2010/main" val="662388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930B-43C6-4A9E-BE61-861117F8C0D6}"/>
              </a:ext>
            </a:extLst>
          </p:cNvPr>
          <p:cNvSpPr>
            <a:spLocks noGrp="1"/>
          </p:cNvSpPr>
          <p:nvPr>
            <p:ph type="title"/>
          </p:nvPr>
        </p:nvSpPr>
        <p:spPr>
          <a:xfrm>
            <a:off x="3520440" y="609600"/>
            <a:ext cx="5753562" cy="784860"/>
          </a:xfrm>
        </p:spPr>
        <p:txBody>
          <a:bodyPr>
            <a:normAutofit/>
          </a:bodyPr>
          <a:lstStyle/>
          <a:p>
            <a:r>
              <a:rPr lang="en-US" sz="3800" dirty="0">
                <a:latin typeface="Times New Roman" panose="02020603050405020304" pitchFamily="18" charset="0"/>
                <a:cs typeface="Times New Roman" panose="02020603050405020304" pitchFamily="18" charset="0"/>
              </a:rPr>
              <a:t>Staffing</a:t>
            </a:r>
          </a:p>
        </p:txBody>
      </p:sp>
      <p:sp>
        <p:nvSpPr>
          <p:cNvPr id="3" name="Content Placeholder 2">
            <a:extLst>
              <a:ext uri="{FF2B5EF4-FFF2-40B4-BE49-F238E27FC236}">
                <a16:creationId xmlns:a16="http://schemas.microsoft.com/office/drawing/2014/main" id="{430FCE21-A082-4E49-BA80-F612264528EF}"/>
              </a:ext>
            </a:extLst>
          </p:cNvPr>
          <p:cNvSpPr>
            <a:spLocks noGrp="1"/>
          </p:cNvSpPr>
          <p:nvPr>
            <p:ph idx="1"/>
          </p:nvPr>
        </p:nvSpPr>
        <p:spPr>
          <a:xfrm>
            <a:off x="677334" y="1645921"/>
            <a:ext cx="5418666" cy="439544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Management</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Social Workers/Mentors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Monitoring officers</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Training Team</a:t>
            </a:r>
          </a:p>
          <a:p>
            <a:pPr marL="0" indent="0">
              <a:buNone/>
            </a:pP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0F85E8F-875B-4256-B199-F306BEC2689D}"/>
              </a:ext>
            </a:extLst>
          </p:cNvPr>
          <p:cNvPicPr>
            <a:picLocks noChangeAspect="1"/>
          </p:cNvPicPr>
          <p:nvPr/>
        </p:nvPicPr>
        <p:blipFill>
          <a:blip r:embed="rId3"/>
          <a:stretch>
            <a:fillRect/>
          </a:stretch>
        </p:blipFill>
        <p:spPr>
          <a:xfrm>
            <a:off x="6676534" y="1534758"/>
            <a:ext cx="5194935" cy="3654461"/>
          </a:xfrm>
          <a:prstGeom prst="rect">
            <a:avLst/>
          </a:prstGeom>
        </p:spPr>
      </p:pic>
    </p:spTree>
    <p:extLst>
      <p:ext uri="{BB962C8B-B14F-4D97-AF65-F5344CB8AC3E}">
        <p14:creationId xmlns:p14="http://schemas.microsoft.com/office/powerpoint/2010/main" val="1066406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366E-52D6-405F-AD36-C1C17316F35A}"/>
              </a:ext>
            </a:extLst>
          </p:cNvPr>
          <p:cNvSpPr>
            <a:spLocks noGrp="1"/>
          </p:cNvSpPr>
          <p:nvPr>
            <p:ph type="title"/>
          </p:nvPr>
        </p:nvSpPr>
        <p:spPr>
          <a:xfrm>
            <a:off x="2628900" y="609600"/>
            <a:ext cx="6645102" cy="762000"/>
          </a:xfrm>
        </p:spPr>
        <p:txBody>
          <a:bodyPr>
            <a:normAutofit/>
          </a:bodyPr>
          <a:lstStyle/>
          <a:p>
            <a:r>
              <a:rPr lang="en-US" sz="3800" dirty="0">
                <a:latin typeface="Times New Roman" panose="02020603050405020304" pitchFamily="18" charset="0"/>
                <a:cs typeface="Times New Roman" panose="02020603050405020304" pitchFamily="18" charset="0"/>
              </a:rPr>
              <a:t>Market Segmentation</a:t>
            </a:r>
          </a:p>
        </p:txBody>
      </p:sp>
      <p:sp>
        <p:nvSpPr>
          <p:cNvPr id="3" name="Content Placeholder 2">
            <a:extLst>
              <a:ext uri="{FF2B5EF4-FFF2-40B4-BE49-F238E27FC236}">
                <a16:creationId xmlns:a16="http://schemas.microsoft.com/office/drawing/2014/main" id="{72B92908-809C-400F-AD6B-AC7638BE943E}"/>
              </a:ext>
            </a:extLst>
          </p:cNvPr>
          <p:cNvSpPr>
            <a:spLocks noGrp="1"/>
          </p:cNvSpPr>
          <p:nvPr>
            <p:ph idx="1"/>
          </p:nvPr>
        </p:nvSpPr>
        <p:spPr>
          <a:xfrm>
            <a:off x="677334" y="1828801"/>
            <a:ext cx="5418666" cy="4212562"/>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business market is segmented toward the young generation.</a:t>
            </a:r>
          </a:p>
        </p:txBody>
      </p:sp>
      <p:pic>
        <p:nvPicPr>
          <p:cNvPr id="6" name="Picture 5">
            <a:extLst>
              <a:ext uri="{FF2B5EF4-FFF2-40B4-BE49-F238E27FC236}">
                <a16:creationId xmlns:a16="http://schemas.microsoft.com/office/drawing/2014/main" id="{2E00C5E3-E7D3-430A-B1F9-DD7EBEDEF7F0}"/>
              </a:ext>
            </a:extLst>
          </p:cNvPr>
          <p:cNvPicPr>
            <a:picLocks noChangeAspect="1"/>
          </p:cNvPicPr>
          <p:nvPr/>
        </p:nvPicPr>
        <p:blipFill>
          <a:blip r:embed="rId3"/>
          <a:stretch>
            <a:fillRect/>
          </a:stretch>
        </p:blipFill>
        <p:spPr>
          <a:xfrm>
            <a:off x="6449907" y="1611461"/>
            <a:ext cx="5064759" cy="4212562"/>
          </a:xfrm>
          <a:prstGeom prst="rect">
            <a:avLst/>
          </a:prstGeom>
        </p:spPr>
      </p:pic>
    </p:spTree>
    <p:extLst>
      <p:ext uri="{BB962C8B-B14F-4D97-AF65-F5344CB8AC3E}">
        <p14:creationId xmlns:p14="http://schemas.microsoft.com/office/powerpoint/2010/main" val="2456176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163D-1B73-4B79-A9E5-E2B10EB4A248}"/>
              </a:ext>
            </a:extLst>
          </p:cNvPr>
          <p:cNvSpPr>
            <a:spLocks noGrp="1"/>
          </p:cNvSpPr>
          <p:nvPr>
            <p:ph type="title"/>
          </p:nvPr>
        </p:nvSpPr>
        <p:spPr>
          <a:xfrm>
            <a:off x="1737360" y="609600"/>
            <a:ext cx="8092440" cy="1310640"/>
          </a:xfrm>
        </p:spPr>
        <p:txBody>
          <a:bodyPr>
            <a:noAutofit/>
          </a:bodyPr>
          <a:lstStyle/>
          <a:p>
            <a:r>
              <a:rPr lang="en-US" sz="3800" dirty="0">
                <a:latin typeface="Times New Roman" panose="02020603050405020304" pitchFamily="18" charset="0"/>
                <a:cs typeface="Times New Roman" panose="02020603050405020304" pitchFamily="18" charset="0"/>
              </a:rPr>
              <a:t>Funding Model and Scalability Plan &amp; Stakeholder Benefits</a:t>
            </a:r>
          </a:p>
        </p:txBody>
      </p:sp>
      <p:sp>
        <p:nvSpPr>
          <p:cNvPr id="3" name="Content Placeholder 2">
            <a:extLst>
              <a:ext uri="{FF2B5EF4-FFF2-40B4-BE49-F238E27FC236}">
                <a16:creationId xmlns:a16="http://schemas.microsoft.com/office/drawing/2014/main" id="{2E408B8B-03BC-4119-96F0-CF654DFF7D19}"/>
              </a:ext>
            </a:extLst>
          </p:cNvPr>
          <p:cNvSpPr>
            <a:spLocks noGrp="1"/>
          </p:cNvSpPr>
          <p:nvPr>
            <p:ph idx="1"/>
          </p:nvPr>
        </p:nvSpPr>
        <p:spPr>
          <a:xfrm>
            <a:off x="492762" y="1920239"/>
            <a:ext cx="3791370" cy="4121123"/>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External funding</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Yearly subscription</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Subsidized prices</a:t>
            </a:r>
          </a:p>
          <a:p>
            <a:pPr>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5810139-AB85-4ED4-93A7-B79309649570}"/>
              </a:ext>
            </a:extLst>
          </p:cNvPr>
          <p:cNvPicPr>
            <a:picLocks noChangeAspect="1"/>
          </p:cNvPicPr>
          <p:nvPr/>
        </p:nvPicPr>
        <p:blipFill>
          <a:blip r:embed="rId3"/>
          <a:stretch>
            <a:fillRect/>
          </a:stretch>
        </p:blipFill>
        <p:spPr>
          <a:xfrm>
            <a:off x="4714241" y="1853250"/>
            <a:ext cx="4086859" cy="2299989"/>
          </a:xfrm>
          <a:prstGeom prst="rect">
            <a:avLst/>
          </a:prstGeom>
        </p:spPr>
      </p:pic>
      <p:pic>
        <p:nvPicPr>
          <p:cNvPr id="5" name="Picture 4">
            <a:extLst>
              <a:ext uri="{FF2B5EF4-FFF2-40B4-BE49-F238E27FC236}">
                <a16:creationId xmlns:a16="http://schemas.microsoft.com/office/drawing/2014/main" id="{9A32B4D3-0A1A-4E8C-8181-6C18D185E4B3}"/>
              </a:ext>
            </a:extLst>
          </p:cNvPr>
          <p:cNvPicPr>
            <a:picLocks noChangeAspect="1"/>
          </p:cNvPicPr>
          <p:nvPr/>
        </p:nvPicPr>
        <p:blipFill>
          <a:blip r:embed="rId4"/>
          <a:stretch>
            <a:fillRect/>
          </a:stretch>
        </p:blipFill>
        <p:spPr>
          <a:xfrm>
            <a:off x="8092440" y="4153239"/>
            <a:ext cx="3606798" cy="2567602"/>
          </a:xfrm>
          <a:prstGeom prst="rect">
            <a:avLst/>
          </a:prstGeom>
        </p:spPr>
      </p:pic>
    </p:spTree>
    <p:extLst>
      <p:ext uri="{BB962C8B-B14F-4D97-AF65-F5344CB8AC3E}">
        <p14:creationId xmlns:p14="http://schemas.microsoft.com/office/powerpoint/2010/main" val="4018593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C642F-E03B-4126-BB86-813FA325AD84}"/>
              </a:ext>
            </a:extLst>
          </p:cNvPr>
          <p:cNvSpPr>
            <a:spLocks noGrp="1"/>
          </p:cNvSpPr>
          <p:nvPr>
            <p:ph type="title"/>
          </p:nvPr>
        </p:nvSpPr>
        <p:spPr>
          <a:xfrm>
            <a:off x="1507524" y="609600"/>
            <a:ext cx="7766478" cy="996778"/>
          </a:xfrm>
        </p:spPr>
        <p:txBody>
          <a:bodyPr>
            <a:normAutofit/>
          </a:bodyPr>
          <a:lstStyle/>
          <a:p>
            <a:r>
              <a:rPr lang="en-US" sz="3800" dirty="0">
                <a:latin typeface="Times New Roman" panose="02020603050405020304" pitchFamily="18" charset="0"/>
                <a:cs typeface="Times New Roman" panose="02020603050405020304" pitchFamily="18" charset="0"/>
              </a:rPr>
              <a:t>References</a:t>
            </a:r>
          </a:p>
        </p:txBody>
      </p:sp>
      <p:sp>
        <p:nvSpPr>
          <p:cNvPr id="4" name="Content Placeholder 2">
            <a:extLst>
              <a:ext uri="{FF2B5EF4-FFF2-40B4-BE49-F238E27FC236}">
                <a16:creationId xmlns:a16="http://schemas.microsoft.com/office/drawing/2014/main" id="{8C718465-52A7-4F27-9BB9-FDDDC4AE302F}"/>
              </a:ext>
            </a:extLst>
          </p:cNvPr>
          <p:cNvSpPr>
            <a:spLocks noGrp="1"/>
          </p:cNvSpPr>
          <p:nvPr>
            <p:ph idx="1"/>
          </p:nvPr>
        </p:nvSpPr>
        <p:spPr>
          <a:xfrm>
            <a:off x="677862" y="1606550"/>
            <a:ext cx="11209337" cy="5066099"/>
          </a:xfrm>
        </p:spPr>
        <p:txBody>
          <a:bodyPr>
            <a:noAutofit/>
          </a:bodyPr>
          <a:lstStyle/>
          <a:p>
            <a:pPr>
              <a:buFont typeface="Wingdings" panose="05000000000000000000" pitchFamily="2" charset="2"/>
              <a:buChar char="q"/>
            </a:pPr>
            <a:r>
              <a:rPr lang="en-US" sz="2600" dirty="0">
                <a:latin typeface="Times New Roman" panose="02020603050405020304" pitchFamily="18" charset="0"/>
                <a:cs typeface="Times New Roman" panose="02020603050405020304" pitchFamily="18" charset="0"/>
              </a:rPr>
              <a:t>Berry, T. (2020, January 2). </a:t>
            </a:r>
            <a:r>
              <a:rPr lang="en-US" sz="2600" i="1" dirty="0">
                <a:latin typeface="Times New Roman" panose="02020603050405020304" pitchFamily="18" charset="0"/>
                <a:cs typeface="Times New Roman" panose="02020603050405020304" pitchFamily="18" charset="0"/>
              </a:rPr>
              <a:t>A Standard Business Plan Outline [Updated for 2020] | </a:t>
            </a:r>
            <a:r>
              <a:rPr lang="en-US" sz="2600" i="1" dirty="0" err="1">
                <a:latin typeface="Times New Roman" panose="02020603050405020304" pitchFamily="18" charset="0"/>
                <a:cs typeface="Times New Roman" panose="02020603050405020304" pitchFamily="18" charset="0"/>
              </a:rPr>
              <a:t>Bplans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Bplans</a:t>
            </a:r>
            <a:r>
              <a:rPr lang="en-US" sz="2600" dirty="0">
                <a:latin typeface="Times New Roman" panose="02020603050405020304" pitchFamily="18" charset="0"/>
                <a:cs typeface="Times New Roman" panose="02020603050405020304" pitchFamily="18" charset="0"/>
              </a:rPr>
              <a:t> Blog. </a:t>
            </a:r>
            <a:r>
              <a:rPr lang="en-US" sz="2600" u="sng" dirty="0">
                <a:latin typeface="Times New Roman" panose="02020603050405020304" pitchFamily="18" charset="0"/>
                <a:cs typeface="Times New Roman" panose="02020603050405020304" pitchFamily="18" charset="0"/>
                <a:hlinkClick r:id="rId2"/>
              </a:rPr>
              <a:t>https://articles.bplans.com/a-standard-business-plan-outline/</a:t>
            </a:r>
            <a:endParaRPr lang="en-US" sz="2600" u="sng"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altLang="ko-KR" sz="2600" dirty="0">
                <a:solidFill>
                  <a:schemeClr val="tx1"/>
                </a:solidFill>
                <a:latin typeface="Times New Roman" panose="02020603050405020304" pitchFamily="18" charset="0"/>
                <a:ea typeface="Malgun Gothic" panose="020B0503020000020004" pitchFamily="34" charset="-127"/>
                <a:cs typeface="Times New Roman" panose="02020603050405020304" pitchFamily="18" charset="0"/>
              </a:rPr>
              <a:t>III, G. N., &amp; Thompson, J. (2019, January 29). </a:t>
            </a:r>
            <a:r>
              <a:rPr lang="en-US" altLang="ko-KR" sz="2600" i="1" dirty="0">
                <a:solidFill>
                  <a:schemeClr val="tx1"/>
                </a:solidFill>
                <a:latin typeface="Times New Roman" panose="02020603050405020304" pitchFamily="18" charset="0"/>
                <a:ea typeface="Malgun Gothic" panose="020B0503020000020004" pitchFamily="34" charset="-127"/>
                <a:cs typeface="Times New Roman" panose="02020603050405020304" pitchFamily="18" charset="0"/>
              </a:rPr>
              <a:t>10 Most Important Business Objectives</a:t>
            </a:r>
            <a:r>
              <a:rPr lang="en-US" altLang="ko-KR" sz="2600" dirty="0">
                <a:solidFill>
                  <a:schemeClr val="tx1"/>
                </a:solidFill>
                <a:latin typeface="Times New Roman" panose="02020603050405020304" pitchFamily="18" charset="0"/>
                <a:ea typeface="Malgun Gothic" panose="020B0503020000020004" pitchFamily="34" charset="-127"/>
                <a:cs typeface="Times New Roman" panose="02020603050405020304" pitchFamily="18" charset="0"/>
              </a:rPr>
              <a:t>. Retrieved from Chron: https://smallbusiness.chron.com/10-important-business-objectives-23686.html</a:t>
            </a:r>
            <a:endParaRPr lang="en-US"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600" i="1" dirty="0">
                <a:latin typeface="Times New Roman" panose="02020603050405020304" pitchFamily="18" charset="0"/>
                <a:cs typeface="Times New Roman" panose="02020603050405020304" pitchFamily="18" charset="0"/>
              </a:rPr>
              <a:t>SWOT Analysis</a:t>
            </a:r>
            <a:r>
              <a:rPr lang="en-US" sz="2600" dirty="0">
                <a:latin typeface="Times New Roman" panose="02020603050405020304" pitchFamily="18" charset="0"/>
                <a:cs typeface="Times New Roman" panose="02020603050405020304" pitchFamily="18" charset="0"/>
              </a:rPr>
              <a:t>. (2019, July 2). </a:t>
            </a:r>
            <a:r>
              <a:rPr lang="en-US" sz="2600" dirty="0" err="1">
                <a:latin typeface="Times New Roman" panose="02020603050405020304" pitchFamily="18" charset="0"/>
                <a:cs typeface="Times New Roman" panose="02020603050405020304" pitchFamily="18" charset="0"/>
              </a:rPr>
              <a:t>REDFworkshop</a:t>
            </a:r>
            <a:r>
              <a:rPr lang="en-US" sz="2600" dirty="0">
                <a:latin typeface="Times New Roman" panose="02020603050405020304" pitchFamily="18" charset="0"/>
                <a:cs typeface="Times New Roman" panose="02020603050405020304" pitchFamily="18" charset="0"/>
              </a:rPr>
              <a:t>. </a:t>
            </a:r>
            <a:r>
              <a:rPr lang="en-US" sz="2600" u="sng" dirty="0">
                <a:latin typeface="Times New Roman" panose="02020603050405020304" pitchFamily="18" charset="0"/>
                <a:cs typeface="Times New Roman" panose="02020603050405020304" pitchFamily="18" charset="0"/>
              </a:rPr>
              <a:t>https://redfworkshop.org/tool/swot-analysis/</a:t>
            </a:r>
            <a:endParaRPr lang="en-US"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600" dirty="0">
                <a:latin typeface="Times New Roman" panose="02020603050405020304" pitchFamily="18" charset="0"/>
                <a:cs typeface="Times New Roman" panose="02020603050405020304" pitchFamily="18" charset="0"/>
              </a:rPr>
              <a:t>Sector, F. (2007). A business planning guide for developing a social enterprise. </a:t>
            </a:r>
            <a:r>
              <a:rPr lang="en-US" sz="2600" i="1" dirty="0" err="1">
                <a:latin typeface="Times New Roman" panose="02020603050405020304" pitchFamily="18" charset="0"/>
                <a:cs typeface="Times New Roman" panose="02020603050405020304" pitchFamily="18" charset="0"/>
              </a:rPr>
              <a:t>Dalam</a:t>
            </a:r>
            <a:r>
              <a:rPr lang="en-US" sz="2600" i="1" dirty="0">
                <a:latin typeface="Times New Roman" panose="02020603050405020304" pitchFamily="18" charset="0"/>
                <a:cs typeface="Times New Roman" panose="02020603050405020304" pitchFamily="18" charset="0"/>
              </a:rPr>
              <a:t> www. </a:t>
            </a:r>
            <a:r>
              <a:rPr lang="en-US" sz="2600" i="1" dirty="0" err="1">
                <a:latin typeface="Times New Roman" panose="02020603050405020304" pitchFamily="18" charset="0"/>
                <a:cs typeface="Times New Roman" panose="02020603050405020304" pitchFamily="18" charset="0"/>
              </a:rPr>
              <a:t>forthsector</a:t>
            </a:r>
            <a:r>
              <a:rPr lang="en-US" sz="2600" i="1" dirty="0">
                <a:latin typeface="Times New Roman" panose="02020603050405020304" pitchFamily="18" charset="0"/>
                <a:cs typeface="Times New Roman" panose="02020603050405020304" pitchFamily="18" charset="0"/>
              </a:rPr>
              <a:t>. org. </a:t>
            </a:r>
            <a:r>
              <a:rPr lang="en-US" sz="2600" i="1" dirty="0" err="1">
                <a:latin typeface="Times New Roman" panose="02020603050405020304" pitchFamily="18" charset="0"/>
                <a:cs typeface="Times New Roman" panose="02020603050405020304" pitchFamily="18" charset="0"/>
              </a:rPr>
              <a:t>uk</a:t>
            </a:r>
            <a:r>
              <a:rPr lang="en-US" sz="2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0020521"/>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181</TotalTime>
  <Words>2143</Words>
  <Application>Microsoft Office PowerPoint</Application>
  <PresentationFormat>와이드스크린</PresentationFormat>
  <Paragraphs>124</Paragraphs>
  <Slides>20</Slides>
  <Notes>19</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20</vt:i4>
      </vt:variant>
    </vt:vector>
  </HeadingPairs>
  <TitlesOfParts>
    <vt:vector size="26" baseType="lpstr">
      <vt:lpstr>Calibri</vt:lpstr>
      <vt:lpstr>Century Gothic</vt:lpstr>
      <vt:lpstr>Times New Roman</vt:lpstr>
      <vt:lpstr>Wingdings</vt:lpstr>
      <vt:lpstr>Wingdings 3</vt:lpstr>
      <vt:lpstr>Slice</vt:lpstr>
      <vt:lpstr>Business &amp; Financial Plan for Youth Social Enterprise Investment  ian ki-hoon suh</vt:lpstr>
      <vt:lpstr>Business Description</vt:lpstr>
      <vt:lpstr>Service Provided</vt:lpstr>
      <vt:lpstr>Target Market</vt:lpstr>
      <vt:lpstr>Business Objective </vt:lpstr>
      <vt:lpstr>Enterprise Goals</vt:lpstr>
      <vt:lpstr>SWOT Analysis</vt:lpstr>
      <vt:lpstr>SWOT Analysis: Strengths</vt:lpstr>
      <vt:lpstr>SWOT Analysis: Weaknesses</vt:lpstr>
      <vt:lpstr>SWOT Analysis: Opportunities</vt:lpstr>
      <vt:lpstr>SWOT Analysis: Threats</vt:lpstr>
      <vt:lpstr>Initial Financials: Initial Capital</vt:lpstr>
      <vt:lpstr>Initial Financials: Expenditure</vt:lpstr>
      <vt:lpstr>Initial Financials: Assumptions</vt:lpstr>
      <vt:lpstr>Initial Financials: Depreciation Cost</vt:lpstr>
      <vt:lpstr>Target Labor Force</vt:lpstr>
      <vt:lpstr>Staffing</vt:lpstr>
      <vt:lpstr>Market Segmentation</vt:lpstr>
      <vt:lpstr>Funding Model and Scalability Plan &amp; Stakeholder Benefits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dc:creator>
  <cp:lastModifiedBy>SUH, KI HOON</cp:lastModifiedBy>
  <cp:revision>24</cp:revision>
  <dcterms:created xsi:type="dcterms:W3CDTF">2020-04-22T04:54:21Z</dcterms:created>
  <dcterms:modified xsi:type="dcterms:W3CDTF">2020-04-22T15:53:02Z</dcterms:modified>
</cp:coreProperties>
</file>